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2.xml" ContentType="application/vnd.openxmlformats-officedocument.presentationml.tags+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tags/tag24.xml" ContentType="application/vnd.openxmlformats-officedocument.presentationml.tags+xml"/>
  <Override PartName="/ppt/notesSlides/notesSlide45.xml" ContentType="application/vnd.openxmlformats-officedocument.presentationml.notesSlide+xml"/>
  <Override PartName="/ppt/tags/tag25.xml" ContentType="application/vnd.openxmlformats-officedocument.presentationml.tags+xml"/>
  <Override PartName="/ppt/notesSlides/notesSlide46.xml" ContentType="application/vnd.openxmlformats-officedocument.presentationml.notesSlide+xml"/>
  <Override PartName="/ppt/tags/tag26.xml" ContentType="application/vnd.openxmlformats-officedocument.presentationml.tags+xml"/>
  <Override PartName="/ppt/notesSlides/notesSlide47.xml" ContentType="application/vnd.openxmlformats-officedocument.presentationml.notesSlide+xml"/>
  <Override PartName="/ppt/tags/tag27.xml" ContentType="application/vnd.openxmlformats-officedocument.presentationml.tags+xml"/>
  <Override PartName="/ppt/notesSlides/notesSlide48.xml" ContentType="application/vnd.openxmlformats-officedocument.presentationml.notesSlide+xml"/>
  <Override PartName="/ppt/tags/tag2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9.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0.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75"/>
  </p:notesMasterIdLst>
  <p:sldIdLst>
    <p:sldId id="256" r:id="rId2"/>
    <p:sldId id="258" r:id="rId3"/>
    <p:sldId id="259" r:id="rId4"/>
    <p:sldId id="257" r:id="rId5"/>
    <p:sldId id="260" r:id="rId6"/>
    <p:sldId id="261" r:id="rId7"/>
    <p:sldId id="262" r:id="rId8"/>
    <p:sldId id="264" r:id="rId9"/>
    <p:sldId id="265" r:id="rId10"/>
    <p:sldId id="263"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2" r:id="rId34"/>
    <p:sldId id="289" r:id="rId35"/>
    <p:sldId id="290" r:id="rId36"/>
    <p:sldId id="291" r:id="rId37"/>
    <p:sldId id="293" r:id="rId38"/>
    <p:sldId id="294" r:id="rId39"/>
    <p:sldId id="295" r:id="rId40"/>
    <p:sldId id="296" r:id="rId41"/>
    <p:sldId id="321" r:id="rId42"/>
    <p:sldId id="322" r:id="rId43"/>
    <p:sldId id="323" r:id="rId44"/>
    <p:sldId id="324" r:id="rId45"/>
    <p:sldId id="325" r:id="rId46"/>
    <p:sldId id="326" r:id="rId47"/>
    <p:sldId id="327" r:id="rId48"/>
    <p:sldId id="328" r:id="rId49"/>
    <p:sldId id="312" r:id="rId50"/>
    <p:sldId id="297" r:id="rId51"/>
    <p:sldId id="313" r:id="rId52"/>
    <p:sldId id="314" r:id="rId53"/>
    <p:sldId id="315" r:id="rId54"/>
    <p:sldId id="298" r:id="rId55"/>
    <p:sldId id="299" r:id="rId56"/>
    <p:sldId id="300" r:id="rId57"/>
    <p:sldId id="301" r:id="rId58"/>
    <p:sldId id="302" r:id="rId59"/>
    <p:sldId id="303" r:id="rId60"/>
    <p:sldId id="304" r:id="rId61"/>
    <p:sldId id="305" r:id="rId62"/>
    <p:sldId id="306" r:id="rId63"/>
    <p:sldId id="307" r:id="rId64"/>
    <p:sldId id="316" r:id="rId65"/>
    <p:sldId id="317" r:id="rId66"/>
    <p:sldId id="318" r:id="rId67"/>
    <p:sldId id="329" r:id="rId68"/>
    <p:sldId id="308" r:id="rId69"/>
    <p:sldId id="309" r:id="rId70"/>
    <p:sldId id="319" r:id="rId71"/>
    <p:sldId id="320" r:id="rId72"/>
    <p:sldId id="310" r:id="rId73"/>
    <p:sldId id="311"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94660"/>
  </p:normalViewPr>
  <p:slideViewPr>
    <p:cSldViewPr snapToGrid="0">
      <p:cViewPr varScale="1">
        <p:scale>
          <a:sx n="90" d="100"/>
          <a:sy n="90" d="100"/>
        </p:scale>
        <p:origin x="1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8FE04-C622-4508-8F7B-27DC9CBA9FF5}" type="datetimeFigureOut">
              <a:rPr lang="nl-BE" smtClean="0"/>
              <a:t>11/09/2020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9DA59-1A0F-4EF8-AD9F-CC4771CA84C5}" type="slidenum">
              <a:rPr lang="nl-BE" smtClean="0"/>
              <a:t>‹nr.›</a:t>
            </a:fld>
            <a:endParaRPr lang="nl-BE"/>
          </a:p>
        </p:txBody>
      </p:sp>
    </p:spTree>
    <p:extLst>
      <p:ext uri="{BB962C8B-B14F-4D97-AF65-F5344CB8AC3E}">
        <p14:creationId xmlns:p14="http://schemas.microsoft.com/office/powerpoint/2010/main" val="247699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a:t>
            </a:fld>
            <a:endParaRPr lang="nl-BE"/>
          </a:p>
        </p:txBody>
      </p:sp>
    </p:spTree>
    <p:extLst>
      <p:ext uri="{BB962C8B-B14F-4D97-AF65-F5344CB8AC3E}">
        <p14:creationId xmlns:p14="http://schemas.microsoft.com/office/powerpoint/2010/main" val="268614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babyboomgeneratie zal in 2025 zijn hoogtepunt bereiken. Op dat moment zijn alle babyboomers met pensioen. Daarna zal de vergrijzing gestaag dalen aangezien de volgende generaties minder personen bevatten als de babyboomgeneratie. De babyboomgeneratie ontstond na de Tweede Wereldoorlog (1945-1965). Gezinnen die uit 10 kinderen bestaan, zijn eerder regel dan uitzondering.</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22</a:t>
            </a:fld>
            <a:endParaRPr lang="nl-BE"/>
          </a:p>
        </p:txBody>
      </p:sp>
    </p:spTree>
    <p:extLst>
      <p:ext uri="{BB962C8B-B14F-4D97-AF65-F5344CB8AC3E}">
        <p14:creationId xmlns:p14="http://schemas.microsoft.com/office/powerpoint/2010/main" val="3530858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Bekijk bovenstaande website grondig. Het biedt jullie veel informatie over de bevolking van de wereld. Jullie kunnen ieder land afzonderlijk opzoeken, maar landen groeperen per regio is ook mogelijk. Bekijk zeker de </a:t>
            </a:r>
            <a:r>
              <a:rPr lang="nl-BE" dirty="0" err="1"/>
              <a:t>leeftijdstructuur</a:t>
            </a:r>
            <a:r>
              <a:rPr lang="nl-BE" dirty="0"/>
              <a:t> van België. Die vinden jullie links op het scherm. De bevolkingstoename goot de site in een grafiek. Die kunnen jullie rechts terugvinden.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23</a:t>
            </a:fld>
            <a:endParaRPr lang="nl-BE"/>
          </a:p>
        </p:txBody>
      </p:sp>
    </p:spTree>
    <p:extLst>
      <p:ext uri="{BB962C8B-B14F-4D97-AF65-F5344CB8AC3E}">
        <p14:creationId xmlns:p14="http://schemas.microsoft.com/office/powerpoint/2010/main" val="32641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Lees bovenstaande tekst over de vergrijzing in België. Het artikel is afkomstig van De Standaard (kwaliteitskrant).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24</a:t>
            </a:fld>
            <a:endParaRPr lang="nl-BE"/>
          </a:p>
        </p:txBody>
      </p:sp>
    </p:spTree>
    <p:extLst>
      <p:ext uri="{BB962C8B-B14F-4D97-AF65-F5344CB8AC3E}">
        <p14:creationId xmlns:p14="http://schemas.microsoft.com/office/powerpoint/2010/main" val="16793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Doorheen de jaren bedachten diverse journalisten benamingen om de bevolking te groeperen. Zo ontstonden de termen ‘vergrijzing, verwitting en ontgroening’. Aan de hand van bovenstaand artikel kunnen jullie de betekenis van verwitting achterhalen. Sommige kranten laten ie term links liggen en verkiezen het begrip ‘verzilvering’.</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25</a:t>
            </a:fld>
            <a:endParaRPr lang="nl-BE"/>
          </a:p>
        </p:txBody>
      </p:sp>
    </p:spTree>
    <p:extLst>
      <p:ext uri="{BB962C8B-B14F-4D97-AF65-F5344CB8AC3E}">
        <p14:creationId xmlns:p14="http://schemas.microsoft.com/office/powerpoint/2010/main" val="166281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leeftijdsstructuur van het Vlaams Gewest heeft ongeveer dezelfde vorm als de structuur van West-Europa. Het aantal pasgeborenen daalt omwille van minder twintigers en dertigers dan veertig jaar geleden. Het dalend aantal kinderen noemen we ontgroenen.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26</a:t>
            </a:fld>
            <a:endParaRPr lang="nl-BE"/>
          </a:p>
        </p:txBody>
      </p:sp>
    </p:spTree>
    <p:extLst>
      <p:ext uri="{BB962C8B-B14F-4D97-AF65-F5344CB8AC3E}">
        <p14:creationId xmlns:p14="http://schemas.microsoft.com/office/powerpoint/2010/main" val="112350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kunnen die tekst terugvinden in jullie werkboek pagina 312.</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27</a:t>
            </a:fld>
            <a:endParaRPr lang="nl-BE"/>
          </a:p>
        </p:txBody>
      </p:sp>
    </p:spTree>
    <p:extLst>
      <p:ext uri="{BB962C8B-B14F-4D97-AF65-F5344CB8AC3E}">
        <p14:creationId xmlns:p14="http://schemas.microsoft.com/office/powerpoint/2010/main" val="213580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 de hand van de tekst kunnen jullie de vragen pagina 312 in jullie werkboek invullen. Jullie vinden de juiste oplossing in de PowerPoint.</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28</a:t>
            </a:fld>
            <a:endParaRPr lang="nl-BE"/>
          </a:p>
        </p:txBody>
      </p:sp>
    </p:spTree>
    <p:extLst>
      <p:ext uri="{BB962C8B-B14F-4D97-AF65-F5344CB8AC3E}">
        <p14:creationId xmlns:p14="http://schemas.microsoft.com/office/powerpoint/2010/main" val="427417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grafiek geeft jullie de cijfers van 2018 mee. In de grafiek zien jullie het aandeel pensioenen en gezondheidszorg ten opzichte van het BBP.</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29</a:t>
            </a:fld>
            <a:endParaRPr lang="nl-BE"/>
          </a:p>
        </p:txBody>
      </p:sp>
    </p:spTree>
    <p:extLst>
      <p:ext uri="{BB962C8B-B14F-4D97-AF65-F5344CB8AC3E}">
        <p14:creationId xmlns:p14="http://schemas.microsoft.com/office/powerpoint/2010/main" val="2944361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Aan de hand van de tekst kunnen jullie de vragen pagina 312 in jullie werkboek invullen. Jullie vinden de juiste oplossing in de PowerPoint.</a:t>
            </a:r>
          </a:p>
          <a:p>
            <a:endParaRPr lang="nl-BE" dirty="0"/>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30</a:t>
            </a:fld>
            <a:endParaRPr lang="nl-BE"/>
          </a:p>
        </p:txBody>
      </p:sp>
    </p:spTree>
    <p:extLst>
      <p:ext uri="{BB962C8B-B14F-4D97-AF65-F5344CB8AC3E}">
        <p14:creationId xmlns:p14="http://schemas.microsoft.com/office/powerpoint/2010/main" val="316905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onderzochten zonet de vergrijzing. In verband met dat onderwerp is economische groei op langere termijn dus noodzakelijk.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31</a:t>
            </a:fld>
            <a:endParaRPr lang="nl-BE"/>
          </a:p>
        </p:txBody>
      </p:sp>
    </p:spTree>
    <p:extLst>
      <p:ext uri="{BB962C8B-B14F-4D97-AF65-F5344CB8AC3E}">
        <p14:creationId xmlns:p14="http://schemas.microsoft.com/office/powerpoint/2010/main" val="191339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a:t>
            </a:fld>
            <a:endParaRPr lang="nl-BE"/>
          </a:p>
        </p:txBody>
      </p:sp>
    </p:spTree>
    <p:extLst>
      <p:ext uri="{BB962C8B-B14F-4D97-AF65-F5344CB8AC3E}">
        <p14:creationId xmlns:p14="http://schemas.microsoft.com/office/powerpoint/2010/main" val="593260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dit moment woedt er een pandemie door het land. Er sterven vele mensen. De teller staat momenteel op +5 000 personen (enkel België). Dat heeft natuurlijk effect op de vergrijzing. Onderzoek de teksten en los de vragen op.</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32</a:t>
            </a:fld>
            <a:endParaRPr lang="nl-BE"/>
          </a:p>
        </p:txBody>
      </p:sp>
    </p:spTree>
    <p:extLst>
      <p:ext uri="{BB962C8B-B14F-4D97-AF65-F5344CB8AC3E}">
        <p14:creationId xmlns:p14="http://schemas.microsoft.com/office/powerpoint/2010/main" val="2238778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Lees bovenstaand artikel. Het stukje tekst is afkomstig van de website van Het Laatste Nieuws.</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34</a:t>
            </a:fld>
            <a:endParaRPr lang="nl-BE"/>
          </a:p>
        </p:txBody>
      </p:sp>
    </p:spTree>
    <p:extLst>
      <p:ext uri="{BB962C8B-B14F-4D97-AF65-F5344CB8AC3E}">
        <p14:creationId xmlns:p14="http://schemas.microsoft.com/office/powerpoint/2010/main" val="249119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bekeken in OV1 de </a:t>
            </a:r>
            <a:r>
              <a:rPr lang="nl-BE" dirty="0" err="1"/>
              <a:t>behoeftenpiramide</a:t>
            </a:r>
            <a:r>
              <a:rPr lang="nl-BE" dirty="0"/>
              <a:t> van Maslow. Klik me jouw computermuis op de juiste trede.</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35</a:t>
            </a:fld>
            <a:endParaRPr lang="nl-BE"/>
          </a:p>
        </p:txBody>
      </p:sp>
    </p:spTree>
    <p:extLst>
      <p:ext uri="{BB962C8B-B14F-4D97-AF65-F5344CB8AC3E}">
        <p14:creationId xmlns:p14="http://schemas.microsoft.com/office/powerpoint/2010/main" val="1761974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Bekijk de evolutie van armoede per leeftijdscategorie.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38</a:t>
            </a:fld>
            <a:endParaRPr lang="nl-BE"/>
          </a:p>
        </p:txBody>
      </p:sp>
    </p:spTree>
    <p:extLst>
      <p:ext uri="{BB962C8B-B14F-4D97-AF65-F5344CB8AC3E}">
        <p14:creationId xmlns:p14="http://schemas.microsoft.com/office/powerpoint/2010/main" val="2035552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Lees bovenstaande tekst. De tekst is afkomstig van de website MO. Jullie kunnen het volledige artikel lezen aan de hand van de weblink.</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39</a:t>
            </a:fld>
            <a:endParaRPr lang="nl-BE"/>
          </a:p>
        </p:txBody>
      </p:sp>
    </p:spTree>
    <p:extLst>
      <p:ext uri="{BB962C8B-B14F-4D97-AF65-F5344CB8AC3E}">
        <p14:creationId xmlns:p14="http://schemas.microsoft.com/office/powerpoint/2010/main" val="3715744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Tijdens het vorige thema leerden jullie over protectionisme. Het onderwerp ‘dumpingprijzen’ kwam ook aan bod. Het antwoord van vraag twee noteren jullie bij punt 1 op pagina 315.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40</a:t>
            </a:fld>
            <a:endParaRPr lang="nl-BE"/>
          </a:p>
        </p:txBody>
      </p:sp>
    </p:spTree>
    <p:extLst>
      <p:ext uri="{BB962C8B-B14F-4D97-AF65-F5344CB8AC3E}">
        <p14:creationId xmlns:p14="http://schemas.microsoft.com/office/powerpoint/2010/main" val="275047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 lossen jullie enkele bijvragen op. Aan die hand van die vragen redeneren jullie mee. Daardoor verwerken jullie de leerstof.</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41</a:t>
            </a:fld>
            <a:endParaRPr lang="nl-BE"/>
          </a:p>
        </p:txBody>
      </p:sp>
    </p:spTree>
    <p:extLst>
      <p:ext uri="{BB962C8B-B14F-4D97-AF65-F5344CB8AC3E}">
        <p14:creationId xmlns:p14="http://schemas.microsoft.com/office/powerpoint/2010/main" val="3251406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 antwoord komt tot stand door middel van de voorgaande vragen. Noteer het antwoord bij vraag 2 op pagina 315.</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42</a:t>
            </a:fld>
            <a:endParaRPr lang="nl-BE"/>
          </a:p>
        </p:txBody>
      </p:sp>
    </p:spTree>
    <p:extLst>
      <p:ext uri="{BB962C8B-B14F-4D97-AF65-F5344CB8AC3E}">
        <p14:creationId xmlns:p14="http://schemas.microsoft.com/office/powerpoint/2010/main" val="1503827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grafiek kwam tot stand door IMF. Jullie leerden in het vorige thema de betekenis van dat letterwoord ‘internationaal monetair fonds’. Jullie zien op de grafiek het jaarlijks verloop van het BBP. Die gegevens worden weergegeven in procenten. Zoals jullie kunnen zien op de grafiek neemt het BBP van Rwanda steeds toe.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43</a:t>
            </a:fld>
            <a:endParaRPr lang="nl-BE"/>
          </a:p>
        </p:txBody>
      </p:sp>
    </p:spTree>
    <p:extLst>
      <p:ext uri="{BB962C8B-B14F-4D97-AF65-F5344CB8AC3E}">
        <p14:creationId xmlns:p14="http://schemas.microsoft.com/office/powerpoint/2010/main" val="1797623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 de hand van de grafiek op dia 43 kan je de bovenstaande vragen oplossen.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44</a:t>
            </a:fld>
            <a:endParaRPr lang="nl-BE"/>
          </a:p>
        </p:txBody>
      </p:sp>
    </p:spTree>
    <p:extLst>
      <p:ext uri="{BB962C8B-B14F-4D97-AF65-F5344CB8AC3E}">
        <p14:creationId xmlns:p14="http://schemas.microsoft.com/office/powerpoint/2010/main" val="1867128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volgende dia’s bevatten een korte quiz. Aan de hand van vier vragen rakelen jullie de leerstof van vorige les op. Jullie bereiken de volgende vraag pas als jullie het correcte antwoord aanduiden. Klik op het de woorden zodat je bij de volgende dia terechtkomt.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3</a:t>
            </a:fld>
            <a:endParaRPr lang="nl-BE"/>
          </a:p>
        </p:txBody>
      </p:sp>
    </p:spTree>
    <p:extLst>
      <p:ext uri="{BB962C8B-B14F-4D97-AF65-F5344CB8AC3E}">
        <p14:creationId xmlns:p14="http://schemas.microsoft.com/office/powerpoint/2010/main" val="2073658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tekst vinden jullie terug op pagina 315 in jullie werkboek.</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45</a:t>
            </a:fld>
            <a:endParaRPr lang="nl-BE"/>
          </a:p>
        </p:txBody>
      </p:sp>
    </p:spTree>
    <p:extLst>
      <p:ext uri="{BB962C8B-B14F-4D97-AF65-F5344CB8AC3E}">
        <p14:creationId xmlns:p14="http://schemas.microsoft.com/office/powerpoint/2010/main" val="361214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Noteer de antwoorden van de bovenstaande vragen in jullie werkboek op pagina 315. Agro-industrie betekent hetzelfde als de landbouwindustrie.</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46</a:t>
            </a:fld>
            <a:endParaRPr lang="nl-BE"/>
          </a:p>
        </p:txBody>
      </p:sp>
    </p:spTree>
    <p:extLst>
      <p:ext uri="{BB962C8B-B14F-4D97-AF65-F5344CB8AC3E}">
        <p14:creationId xmlns:p14="http://schemas.microsoft.com/office/powerpoint/2010/main" val="2243994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bovenstaande video is afkomstig uit het journaal van 24 maart 2020. Op die manier zien jullie de invloed van corona op de armoede.</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47</a:t>
            </a:fld>
            <a:endParaRPr lang="nl-BE"/>
          </a:p>
        </p:txBody>
      </p:sp>
    </p:spTree>
    <p:extLst>
      <p:ext uri="{BB962C8B-B14F-4D97-AF65-F5344CB8AC3E}">
        <p14:creationId xmlns:p14="http://schemas.microsoft.com/office/powerpoint/2010/main" val="3189459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Indien jullie alle voorgaande dia’s begrepen, kunnen jullie de bovenstaande vraag beantwoorden. Als er economische groei gerealiseerd wordt in een land, heeft dat een positieve invloed op de armoede in dat land. Toch zijn ook andere aspecten noodzakelijk om de armoede te laten wegebben.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48</a:t>
            </a:fld>
            <a:endParaRPr lang="nl-BE"/>
          </a:p>
        </p:txBody>
      </p:sp>
    </p:spTree>
    <p:extLst>
      <p:ext uri="{BB962C8B-B14F-4D97-AF65-F5344CB8AC3E}">
        <p14:creationId xmlns:p14="http://schemas.microsoft.com/office/powerpoint/2010/main" val="336511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50</a:t>
            </a:fld>
            <a:endParaRPr lang="nl-BE"/>
          </a:p>
        </p:txBody>
      </p:sp>
    </p:spTree>
    <p:extLst>
      <p:ext uri="{BB962C8B-B14F-4D97-AF65-F5344CB8AC3E}">
        <p14:creationId xmlns:p14="http://schemas.microsoft.com/office/powerpoint/2010/main" val="556437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de voorgaande dia zagen jullie de toename of afname van de bevolking in de verschillende Europese landen. Los de bovenstaande bijvragen op.</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51</a:t>
            </a:fld>
            <a:endParaRPr lang="nl-BE"/>
          </a:p>
        </p:txBody>
      </p:sp>
    </p:spTree>
    <p:extLst>
      <p:ext uri="{BB962C8B-B14F-4D97-AF65-F5344CB8AC3E}">
        <p14:creationId xmlns:p14="http://schemas.microsoft.com/office/powerpoint/2010/main" val="125538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Lees bovenstaand artikel. Dat artikel is afkomstig van de website van Het Laatste Nieuws.</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52</a:t>
            </a:fld>
            <a:endParaRPr lang="nl-BE"/>
          </a:p>
        </p:txBody>
      </p:sp>
    </p:spTree>
    <p:extLst>
      <p:ext uri="{BB962C8B-B14F-4D97-AF65-F5344CB8AC3E}">
        <p14:creationId xmlns:p14="http://schemas.microsoft.com/office/powerpoint/2010/main" val="4216466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Bekijk bovenstaande krantenkoppen.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53</a:t>
            </a:fld>
            <a:endParaRPr lang="nl-BE"/>
          </a:p>
        </p:txBody>
      </p:sp>
    </p:spTree>
    <p:extLst>
      <p:ext uri="{BB962C8B-B14F-4D97-AF65-F5344CB8AC3E}">
        <p14:creationId xmlns:p14="http://schemas.microsoft.com/office/powerpoint/2010/main" val="2758205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volgen enkele dia’s met een oefening. Jullie maken die oefening best op een apart blad. Dat blad kunnen jullie toevoegen in de cursus. Jullie leerden eerder over het BBP/capita. Dat betekent het BBP per hoofd van de bevolking.</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54</a:t>
            </a:fld>
            <a:endParaRPr lang="nl-BE"/>
          </a:p>
        </p:txBody>
      </p:sp>
    </p:spTree>
    <p:extLst>
      <p:ext uri="{BB962C8B-B14F-4D97-AF65-F5344CB8AC3E}">
        <p14:creationId xmlns:p14="http://schemas.microsoft.com/office/powerpoint/2010/main" val="2501498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dia behoort ook tot de oefening. Jullie kennen enkel het groeipercentage. Het is de bedoeling dat jullie eerst het absolute BBP berekenen. Daarna kunnen jullie pas het BBP/capita onderzoeken.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55</a:t>
            </a:fld>
            <a:endParaRPr lang="nl-BE"/>
          </a:p>
        </p:txBody>
      </p:sp>
    </p:spTree>
    <p:extLst>
      <p:ext uri="{BB962C8B-B14F-4D97-AF65-F5344CB8AC3E}">
        <p14:creationId xmlns:p14="http://schemas.microsoft.com/office/powerpoint/2010/main" val="482515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Indien jullie meer informatie willen over de Human Development Index, nemen jullie best een kijkje op onderstaande website.</a:t>
            </a:r>
          </a:p>
          <a:p>
            <a:r>
              <a:rPr lang="nl-BE" dirty="0"/>
              <a:t>http://hdr.undp.org/en/content/human-development-index-hdi</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10</a:t>
            </a:fld>
            <a:endParaRPr lang="nl-BE"/>
          </a:p>
        </p:txBody>
      </p:sp>
    </p:spTree>
    <p:extLst>
      <p:ext uri="{BB962C8B-B14F-4D97-AF65-F5344CB8AC3E}">
        <p14:creationId xmlns:p14="http://schemas.microsoft.com/office/powerpoint/2010/main" val="385755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Denk zeker mee! Op die manier leren jullie beargumenteren. Noteer je argumenten. Je kan het blad steeds toevoegen aan je werkboek.</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56</a:t>
            </a:fld>
            <a:endParaRPr lang="nl-BE"/>
          </a:p>
        </p:txBody>
      </p:sp>
    </p:spTree>
    <p:extLst>
      <p:ext uri="{BB962C8B-B14F-4D97-AF65-F5344CB8AC3E}">
        <p14:creationId xmlns:p14="http://schemas.microsoft.com/office/powerpoint/2010/main" val="1386662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merkten dat het BBP/capita steeg in België. Jullie onderzoeken nu met hoeveel procent het BBP/capita toenam. Die formule leerden jullie tijdens de wiskundelessen in voorgaande jaren. Jullie gebruiken de cijfers van dia 54 en 55. Dia 54 geeft de cijfers van 2017 weer en dia 55 beschrijft de cijfers van 2018.</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57</a:t>
            </a:fld>
            <a:endParaRPr lang="nl-BE"/>
          </a:p>
        </p:txBody>
      </p:sp>
    </p:spTree>
    <p:extLst>
      <p:ext uri="{BB962C8B-B14F-4D97-AF65-F5344CB8AC3E}">
        <p14:creationId xmlns:p14="http://schemas.microsoft.com/office/powerpoint/2010/main" val="1650627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maakten zojuist een oefening. Nu maken jullie oefening 1,2 en 3 op pagina 316. Jullie verbeteren die oefening aan de hand van de PowerPoint.</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58</a:t>
            </a:fld>
            <a:endParaRPr lang="nl-BE"/>
          </a:p>
        </p:txBody>
      </p:sp>
    </p:spTree>
    <p:extLst>
      <p:ext uri="{BB962C8B-B14F-4D97-AF65-F5344CB8AC3E}">
        <p14:creationId xmlns:p14="http://schemas.microsoft.com/office/powerpoint/2010/main" val="3599014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Dat is de verbetering van oefening 1,2,3 op pagina 316. Indien jullie een berekening niet begrijpen, kijken jullie best terug naar de oefening over België.</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59</a:t>
            </a:fld>
            <a:endParaRPr lang="nl-BE"/>
          </a:p>
        </p:txBody>
      </p:sp>
    </p:spTree>
    <p:extLst>
      <p:ext uri="{BB962C8B-B14F-4D97-AF65-F5344CB8AC3E}">
        <p14:creationId xmlns:p14="http://schemas.microsoft.com/office/powerpoint/2010/main" val="3114307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vragen helpen jullie een conclusie te vormen. Los die vragen zeker op!</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60</a:t>
            </a:fld>
            <a:endParaRPr lang="nl-BE"/>
          </a:p>
        </p:txBody>
      </p:sp>
    </p:spTree>
    <p:extLst>
      <p:ext uri="{BB962C8B-B14F-4D97-AF65-F5344CB8AC3E}">
        <p14:creationId xmlns:p14="http://schemas.microsoft.com/office/powerpoint/2010/main" val="3198433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Noteer de antwoorden van de volgende vragen in jullie werkboek pagina 317 bij vraag 4.</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61</a:t>
            </a:fld>
            <a:endParaRPr lang="nl-BE"/>
          </a:p>
        </p:txBody>
      </p:sp>
    </p:spTree>
    <p:extLst>
      <p:ext uri="{BB962C8B-B14F-4D97-AF65-F5344CB8AC3E}">
        <p14:creationId xmlns:p14="http://schemas.microsoft.com/office/powerpoint/2010/main" val="3893893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Los de bovenstaande vraag op aan de hand van de grafiek.</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62</a:t>
            </a:fld>
            <a:endParaRPr lang="nl-BE"/>
          </a:p>
        </p:txBody>
      </p:sp>
    </p:spTree>
    <p:extLst>
      <p:ext uri="{BB962C8B-B14F-4D97-AF65-F5344CB8AC3E}">
        <p14:creationId xmlns:p14="http://schemas.microsoft.com/office/powerpoint/2010/main" val="3342039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Vul het antwoord van de bovenstaande vraag in op pagina 317 bij vraag 5.</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63</a:t>
            </a:fld>
            <a:endParaRPr lang="nl-BE"/>
          </a:p>
        </p:txBody>
      </p:sp>
    </p:spTree>
    <p:extLst>
      <p:ext uri="{BB962C8B-B14F-4D97-AF65-F5344CB8AC3E}">
        <p14:creationId xmlns:p14="http://schemas.microsoft.com/office/powerpoint/2010/main" val="4257987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 tekstfragment is afkomstig van de tekst pagina 316. Vul de antwoorden van die dia in op pagina 317 bij vraag 6.</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64</a:t>
            </a:fld>
            <a:endParaRPr lang="nl-BE"/>
          </a:p>
        </p:txBody>
      </p:sp>
    </p:spTree>
    <p:extLst>
      <p:ext uri="{BB962C8B-B14F-4D97-AF65-F5344CB8AC3E}">
        <p14:creationId xmlns:p14="http://schemas.microsoft.com/office/powerpoint/2010/main" val="2502057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 de hand van de voorgaande dia’s kunnen jullie een conclusie vormen over de bovenstaande vraag. Ook in dat geval is economische groei noodzakelijk, maar andere aspecten dienen ook volbracht te worden.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65</a:t>
            </a:fld>
            <a:endParaRPr lang="nl-BE"/>
          </a:p>
        </p:txBody>
      </p:sp>
    </p:spTree>
    <p:extLst>
      <p:ext uri="{BB962C8B-B14F-4D97-AF65-F5344CB8AC3E}">
        <p14:creationId xmlns:p14="http://schemas.microsoft.com/office/powerpoint/2010/main" val="317642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Dat artikel verscheen op 30 januari in het journaal. Jullie leerden reeds tijdens voorgaande lessen dat de economische groei wordt berekend aan de hand van het BBP. De economische groei geeft de overheid een kijk op de welvaart van haar land. De Belgische economische groei nam de laatste jaar gestaag af.</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16</a:t>
            </a:fld>
            <a:endParaRPr lang="nl-BE"/>
          </a:p>
        </p:txBody>
      </p:sp>
    </p:spTree>
    <p:extLst>
      <p:ext uri="{BB962C8B-B14F-4D97-AF65-F5344CB8AC3E}">
        <p14:creationId xmlns:p14="http://schemas.microsoft.com/office/powerpoint/2010/main" val="2378889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leerden zojuist enkele nieuwe aspecten over de economische groei en haar link met vergrijzing, bevolkingsgroei en armoede. </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66</a:t>
            </a:fld>
            <a:endParaRPr lang="nl-BE"/>
          </a:p>
        </p:txBody>
      </p:sp>
    </p:spTree>
    <p:extLst>
      <p:ext uri="{BB962C8B-B14F-4D97-AF65-F5344CB8AC3E}">
        <p14:creationId xmlns:p14="http://schemas.microsoft.com/office/powerpoint/2010/main" val="1116884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algemene vraag van vandaag luidde: Is economische groei noodzakelijk op LT? Indien jullie de leerstof op een correcte manier verwerkten, kunnen jullie een antwoord geven op die vraag.</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67</a:t>
            </a:fld>
            <a:endParaRPr lang="nl-BE"/>
          </a:p>
        </p:txBody>
      </p:sp>
    </p:spTree>
    <p:extLst>
      <p:ext uri="{BB962C8B-B14F-4D97-AF65-F5344CB8AC3E}">
        <p14:creationId xmlns:p14="http://schemas.microsoft.com/office/powerpoint/2010/main" val="10017164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coronacrisis is een dankbaar onderwerp in de lessen economie. Jullie economische blik kan echt worden verruimd. Lees bovenstaand artikel en los de vragen op de volgende dia op.</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68</a:t>
            </a:fld>
            <a:endParaRPr lang="nl-BE"/>
          </a:p>
        </p:txBody>
      </p:sp>
    </p:spTree>
    <p:extLst>
      <p:ext uri="{BB962C8B-B14F-4D97-AF65-F5344CB8AC3E}">
        <p14:creationId xmlns:p14="http://schemas.microsoft.com/office/powerpoint/2010/main" val="4062945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Duid het correcte antwoord aan. Indien jullie de oefening finaliseerden, klik je op ‘oefening: artikel’.</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69</a:t>
            </a:fld>
            <a:endParaRPr lang="nl-BE"/>
          </a:p>
        </p:txBody>
      </p:sp>
    </p:spTree>
    <p:extLst>
      <p:ext uri="{BB962C8B-B14F-4D97-AF65-F5344CB8AC3E}">
        <p14:creationId xmlns:p14="http://schemas.microsoft.com/office/powerpoint/2010/main" val="2839924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Bovenstaande vraag kunnen jullie oplossen op pagina 322 in jullie werkboek. In die oefening vermeldt men de ebola-crisis. Jullie veranderen ebola in corona. Het antwoord op de vraag blijft echter hetzelfde.</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72</a:t>
            </a:fld>
            <a:endParaRPr lang="nl-BE"/>
          </a:p>
        </p:txBody>
      </p:sp>
    </p:spTree>
    <p:extLst>
      <p:ext uri="{BB962C8B-B14F-4D97-AF65-F5344CB8AC3E}">
        <p14:creationId xmlns:p14="http://schemas.microsoft.com/office/powerpoint/2010/main" val="292404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onderzoeken vandaag dat gegeven. Dat doen jullie in samenwerking met jullie handboek.</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17</a:t>
            </a:fld>
            <a:endParaRPr lang="nl-BE"/>
          </a:p>
        </p:txBody>
      </p:sp>
    </p:spTree>
    <p:extLst>
      <p:ext uri="{BB962C8B-B14F-4D97-AF65-F5344CB8AC3E}">
        <p14:creationId xmlns:p14="http://schemas.microsoft.com/office/powerpoint/2010/main" val="380796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geven een antwoord op de onderzoeksvraag op basis van drie uitgangspunten. Kunnen jullie op basis van de foto’s al raden welke standpunten jullie onderzoeken. Klik op de foto om het te ontdekken.</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18</a:t>
            </a:fld>
            <a:endParaRPr lang="nl-BE"/>
          </a:p>
        </p:txBody>
      </p:sp>
    </p:spTree>
    <p:extLst>
      <p:ext uri="{BB962C8B-B14F-4D97-AF65-F5344CB8AC3E}">
        <p14:creationId xmlns:p14="http://schemas.microsoft.com/office/powerpoint/2010/main" val="394551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19</a:t>
            </a:fld>
            <a:endParaRPr lang="nl-BE"/>
          </a:p>
        </p:txBody>
      </p:sp>
    </p:spTree>
    <p:extLst>
      <p:ext uri="{BB962C8B-B14F-4D97-AF65-F5344CB8AC3E}">
        <p14:creationId xmlns:p14="http://schemas.microsoft.com/office/powerpoint/2010/main" val="414420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Jullie bekeken zonet enkele grafieken omtrent het aantal 65-plussers. Zoals jullie konden zien, stijgt het aantal ouderen stelselmatig. Jullie onderzoeken nu de link tussen de vergrijzing en de economische groei. Tevens bestuderen jullie de oorzaak van die vergrijzing.</a:t>
            </a:r>
          </a:p>
        </p:txBody>
      </p:sp>
      <p:sp>
        <p:nvSpPr>
          <p:cNvPr id="4" name="Tijdelijke aanduiding voor dianummer 3"/>
          <p:cNvSpPr>
            <a:spLocks noGrp="1"/>
          </p:cNvSpPr>
          <p:nvPr>
            <p:ph type="sldNum" sz="quarter" idx="5"/>
          </p:nvPr>
        </p:nvSpPr>
        <p:spPr/>
        <p:txBody>
          <a:bodyPr/>
          <a:lstStyle/>
          <a:p>
            <a:fld id="{0499DA59-1A0F-4EF8-AD9F-CC4771CA84C5}" type="slidenum">
              <a:rPr lang="nl-BE" smtClean="0"/>
              <a:t>21</a:t>
            </a:fld>
            <a:endParaRPr lang="nl-BE"/>
          </a:p>
        </p:txBody>
      </p:sp>
    </p:spTree>
    <p:extLst>
      <p:ext uri="{BB962C8B-B14F-4D97-AF65-F5344CB8AC3E}">
        <p14:creationId xmlns:p14="http://schemas.microsoft.com/office/powerpoint/2010/main" val="318734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nl-NL"/>
              <a:t>Klik om stijl te bewerken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4934373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591704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909659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183562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nl-NL"/>
              <a:t>Klik om stijl te bewerken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1160EA64-D806-43AC-9DF2-F8C432F32B4C}" type="datetimeFigureOut">
              <a:rPr lang="en-US" smtClean="0"/>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25134958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9/11/2020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15129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583436" y="3143250"/>
            <a:ext cx="4270248" cy="259677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7" name="Date Placeholder 6"/>
          <p:cNvSpPr>
            <a:spLocks noGrp="1"/>
          </p:cNvSpPr>
          <p:nvPr>
            <p:ph type="dt" sz="half" idx="10"/>
          </p:nvPr>
        </p:nvSpPr>
        <p:spPr/>
        <p:txBody>
          <a:bodyPr/>
          <a:lstStyle/>
          <a:p>
            <a:fld id="{4F7D4976-E339-4826-83B7-FBD03F55ECF8}" type="datetimeFigureOut">
              <a:rPr lang="en-US" smtClean="0"/>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‹nr.›</a:t>
            </a:fld>
            <a:endParaRPr lang="en-US" dirty="0"/>
          </a:p>
        </p:txBody>
      </p:sp>
      <p:sp>
        <p:nvSpPr>
          <p:cNvPr id="10" name="Title 9"/>
          <p:cNvSpPr>
            <a:spLocks noGrp="1"/>
          </p:cNvSpPr>
          <p:nvPr>
            <p:ph type="title"/>
          </p:nvPr>
        </p:nvSpPr>
        <p:spPr/>
        <p:txBody>
          <a:bodyPr/>
          <a:lstStyle/>
          <a:p>
            <a:r>
              <a:rPr lang="nl-NL"/>
              <a:t>Klik om stijl te bewerken</a:t>
            </a:r>
            <a:endParaRPr lang="en-US" dirty="0"/>
          </a:p>
        </p:txBody>
      </p:sp>
    </p:spTree>
    <p:extLst>
      <p:ext uri="{BB962C8B-B14F-4D97-AF65-F5344CB8AC3E}">
        <p14:creationId xmlns:p14="http://schemas.microsoft.com/office/powerpoint/2010/main" val="85013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9/11/2020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348003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9/11/2020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67535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nl-NL"/>
              <a:t>Klik om stijl te bewerken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Date Placeholder 8"/>
          <p:cNvSpPr>
            <a:spLocks noGrp="1"/>
          </p:cNvSpPr>
          <p:nvPr>
            <p:ph type="dt" sz="half" idx="10"/>
          </p:nvPr>
        </p:nvSpPr>
        <p:spPr/>
        <p:txBody>
          <a:bodyPr/>
          <a:lstStyle/>
          <a:p>
            <a:fld id="{D1BE4249-C0D0-4B06-8692-E8BB871AF643}" type="datetimeFigureOut">
              <a:rPr lang="en-US" smtClean="0"/>
              <a:t>9/11/2020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62841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9/11/2020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54751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9/11/2020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8877132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11.xml"/><Relationship Id="rId5" Type="http://schemas.openxmlformats.org/officeDocument/2006/relationships/slide" Target="slide12.xm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slide" Target="slide10.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slide" Target="slide15.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slide" Target="slide1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9.gif"/><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3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slide" Target="slide50.xml"/><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populationpyramid.net/" TargetMode="External"/><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2.png"/><Relationship Id="rId2" Type="http://schemas.microsoft.com/office/2007/relationships/media" Target="../media/media26.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audio" Target="../media/media32.m4a"/><Relationship Id="rId7" Type="http://schemas.openxmlformats.org/officeDocument/2006/relationships/image" Target="../media/image24.png"/><Relationship Id="rId2" Type="http://schemas.microsoft.com/office/2007/relationships/media" Target="../media/media32.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2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slide" Target="slide34.xml"/><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slide" Target="slide50.xml"/><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media35.m4a"/><Relationship Id="rId7" Type="http://schemas.openxmlformats.org/officeDocument/2006/relationships/slide" Target="slide36.xml"/><Relationship Id="rId12" Type="http://schemas.openxmlformats.org/officeDocument/2006/relationships/slide" Target="slide37.xml"/><Relationship Id="rId2" Type="http://schemas.microsoft.com/office/2007/relationships/media" Target="../media/media35.m4a"/><Relationship Id="rId1" Type="http://schemas.openxmlformats.org/officeDocument/2006/relationships/tags" Target="../tags/tag10.xml"/><Relationship Id="rId6" Type="http://schemas.openxmlformats.org/officeDocument/2006/relationships/image" Target="../media/image27.jpg"/><Relationship Id="rId11" Type="http://schemas.openxmlformats.org/officeDocument/2006/relationships/image" Target="../media/image31.png"/><Relationship Id="rId5" Type="http://schemas.openxmlformats.org/officeDocument/2006/relationships/notesSlide" Target="../notesSlides/notesSlide22.xml"/><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 Id="rId1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slide" Target="slide35.xml"/><Relationship Id="rId4" Type="http://schemas.openxmlformats.org/officeDocument/2006/relationships/image" Target="../media/image33.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slide" Target="slide38.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2.png"/><Relationship Id="rId2" Type="http://schemas.microsoft.com/office/2007/relationships/media" Target="../media/media38.m4a"/><Relationship Id="rId1" Type="http://schemas.openxmlformats.org/officeDocument/2006/relationships/tags" Target="../tags/tag11.xml"/><Relationship Id="rId6" Type="http://schemas.openxmlformats.org/officeDocument/2006/relationships/image" Target="../media/image35.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slide" Target="slide6.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2.png"/><Relationship Id="rId2" Type="http://schemas.microsoft.com/office/2007/relationships/media" Target="../media/media40.m4a"/><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2.png"/><Relationship Id="rId2" Type="http://schemas.microsoft.com/office/2007/relationships/media" Target="../media/media41.m4a"/><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2.png"/><Relationship Id="rId2" Type="http://schemas.microsoft.com/office/2007/relationships/media" Target="../media/media42.m4a"/><Relationship Id="rId1" Type="http://schemas.openxmlformats.org/officeDocument/2006/relationships/tags" Target="../tags/tag14.xml"/><Relationship Id="rId6" Type="http://schemas.openxmlformats.org/officeDocument/2006/relationships/image" Target="../media/image38.jp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media/media47.mp4"/><Relationship Id="rId7" Type="http://schemas.openxmlformats.org/officeDocument/2006/relationships/notesSlide" Target="../notesSlides/notesSlide32.xml"/><Relationship Id="rId2" Type="http://schemas.microsoft.com/office/2007/relationships/media" Target="../media/media47.mp4"/><Relationship Id="rId1" Type="http://schemas.openxmlformats.org/officeDocument/2006/relationships/tags" Target="../tags/tag17.xml"/><Relationship Id="rId6" Type="http://schemas.openxmlformats.org/officeDocument/2006/relationships/slideLayout" Target="../slideLayouts/slideLayout2.xml"/><Relationship Id="rId5" Type="http://schemas.openxmlformats.org/officeDocument/2006/relationships/audio" Target="../media/media48.m4a"/><Relationship Id="rId4" Type="http://schemas.microsoft.com/office/2007/relationships/media" Target="../media/media48.m4a"/><Relationship Id="rId9"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audio" Target="../media/media49.m4a"/><Relationship Id="rId7" Type="http://schemas.openxmlformats.org/officeDocument/2006/relationships/image" Target="../media/image2.png"/><Relationship Id="rId2" Type="http://schemas.microsoft.com/office/2007/relationships/media" Target="../media/media49.m4a"/><Relationship Id="rId1" Type="http://schemas.openxmlformats.org/officeDocument/2006/relationships/tags" Target="../tags/tag18.xml"/><Relationship Id="rId6" Type="http://schemas.openxmlformats.org/officeDocument/2006/relationships/image" Target="../media/image11.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slide" Target="slide50.xml"/><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slide" Target="slide19.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54.m4a"/><Relationship Id="rId1" Type="http://schemas.microsoft.com/office/2007/relationships/media" Target="../media/media54.m4a"/><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notesSlide" Target="../notesSlides/notesSlide37.xm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55.m4a"/><Relationship Id="rId7" Type="http://schemas.openxmlformats.org/officeDocument/2006/relationships/image" Target="../media/image49.png"/><Relationship Id="rId2" Type="http://schemas.microsoft.com/office/2007/relationships/media" Target="../media/media55.m4a"/><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notesSlide" Target="../notesSlides/notesSlide38.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56.m4a"/><Relationship Id="rId7" Type="http://schemas.openxmlformats.org/officeDocument/2006/relationships/image" Target="../media/image52.png"/><Relationship Id="rId2" Type="http://schemas.microsoft.com/office/2007/relationships/media" Target="../media/media56.m4a"/><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notesSlide" Target="../notesSlides/notesSlide39.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54.png"/><Relationship Id="rId4"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audio" Target="../media/media58.m4a"/><Relationship Id="rId7" Type="http://schemas.openxmlformats.org/officeDocument/2006/relationships/image" Target="../media/image480.png"/><Relationship Id="rId2" Type="http://schemas.microsoft.com/office/2007/relationships/media" Target="../media/media58.m4a"/><Relationship Id="rId1" Type="http://schemas.openxmlformats.org/officeDocument/2006/relationships/tags" Target="../tags/tag21.xml"/><Relationship Id="rId6" Type="http://schemas.openxmlformats.org/officeDocument/2006/relationships/image" Target="../media/image55.jpg"/><Relationship Id="rId5" Type="http://schemas.openxmlformats.org/officeDocument/2006/relationships/notesSlide" Target="../notesSlides/notesSlide4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audio" Target="../media/media60.m4a"/><Relationship Id="rId7" Type="http://schemas.openxmlformats.org/officeDocument/2006/relationships/image" Target="../media/image58.png"/><Relationship Id="rId2" Type="http://schemas.microsoft.com/office/2007/relationships/media" Target="../media/media60.m4a"/><Relationship Id="rId1" Type="http://schemas.openxmlformats.org/officeDocument/2006/relationships/tags" Target="../tags/tag22.xml"/><Relationship Id="rId6" Type="http://schemas.openxmlformats.org/officeDocument/2006/relationships/image" Target="../media/image57.png"/><Relationship Id="rId5" Type="http://schemas.openxmlformats.org/officeDocument/2006/relationships/notesSlide" Target="../notesSlides/notesSlide4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slide" Target="slide4.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audio" Target="../media/media61.m4a"/><Relationship Id="rId7" Type="http://schemas.openxmlformats.org/officeDocument/2006/relationships/image" Target="../media/image2.png"/><Relationship Id="rId2" Type="http://schemas.microsoft.com/office/2007/relationships/media" Target="../media/media61.m4a"/><Relationship Id="rId1" Type="http://schemas.openxmlformats.org/officeDocument/2006/relationships/tags" Target="../tags/tag23.xml"/><Relationship Id="rId6" Type="http://schemas.openxmlformats.org/officeDocument/2006/relationships/image" Target="../media/image57.jp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audio" Target="../media/media62.m4a"/><Relationship Id="rId2" Type="http://schemas.microsoft.com/office/2007/relationships/media" Target="../media/media62.m4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audio" Target="../media/media63.m4a"/><Relationship Id="rId7" Type="http://schemas.openxmlformats.org/officeDocument/2006/relationships/image" Target="../media/image2.png"/><Relationship Id="rId2" Type="http://schemas.microsoft.com/office/2007/relationships/media" Target="../media/media63.m4a"/><Relationship Id="rId1" Type="http://schemas.openxmlformats.org/officeDocument/2006/relationships/tags" Target="../tags/tag25.xml"/><Relationship Id="rId6" Type="http://schemas.openxmlformats.org/officeDocument/2006/relationships/image" Target="../media/image59.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audio" Target="../media/media64.m4a"/><Relationship Id="rId7" Type="http://schemas.openxmlformats.org/officeDocument/2006/relationships/image" Target="../media/image2.png"/><Relationship Id="rId2" Type="http://schemas.microsoft.com/office/2007/relationships/media" Target="../media/media64.m4a"/><Relationship Id="rId1" Type="http://schemas.openxmlformats.org/officeDocument/2006/relationships/tags" Target="../tags/tag26.xml"/><Relationship Id="rId6" Type="http://schemas.openxmlformats.org/officeDocument/2006/relationships/image" Target="../media/image60.jp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audio" Target="../media/media65.m4a"/><Relationship Id="rId7" Type="http://schemas.openxmlformats.org/officeDocument/2006/relationships/image" Target="../media/image2.png"/><Relationship Id="rId2" Type="http://schemas.microsoft.com/office/2007/relationships/media" Target="../media/media65.m4a"/><Relationship Id="rId1" Type="http://schemas.openxmlformats.org/officeDocument/2006/relationships/tags" Target="../tags/tag27.xml"/><Relationship Id="rId6" Type="http://schemas.openxmlformats.org/officeDocument/2006/relationships/image" Target="../media/image61.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audio" Target="../media/media66.m4a"/><Relationship Id="rId7" Type="http://schemas.openxmlformats.org/officeDocument/2006/relationships/image" Target="../media/image2.png"/><Relationship Id="rId2" Type="http://schemas.microsoft.com/office/2007/relationships/media" Target="../media/media66.m4a"/><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50.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slide" Target="slide19.xml"/><Relationship Id="rId10" Type="http://schemas.openxmlformats.org/officeDocument/2006/relationships/image" Target="../media/image11.png"/><Relationship Id="rId4" Type="http://schemas.openxmlformats.org/officeDocument/2006/relationships/notesSlide" Target="../notesSlides/notesSlide50.xml"/><Relationship Id="rId9" Type="http://schemas.openxmlformats.org/officeDocument/2006/relationships/slide" Target="slide34.xml"/></Relationships>
</file>

<file path=ppt/slides/_rels/slide67.xml.rels><?xml version="1.0" encoding="UTF-8" standalone="yes"?>
<Relationships xmlns="http://schemas.openxmlformats.org/package/2006/relationships"><Relationship Id="rId3" Type="http://schemas.openxmlformats.org/officeDocument/2006/relationships/audio" Target="../media/media68.m4a"/><Relationship Id="rId7" Type="http://schemas.openxmlformats.org/officeDocument/2006/relationships/image" Target="../media/image2.png"/><Relationship Id="rId2" Type="http://schemas.microsoft.com/office/2007/relationships/media" Target="../media/media68.m4a"/><Relationship Id="rId1" Type="http://schemas.openxmlformats.org/officeDocument/2006/relationships/tags" Target="../tags/tag29.xml"/><Relationship Id="rId6" Type="http://schemas.openxmlformats.org/officeDocument/2006/relationships/image" Target="../media/image62.jpe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slide" Target="slide71.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slide" Target="slide70.xml"/><Relationship Id="rId5" Type="http://schemas.openxmlformats.org/officeDocument/2006/relationships/slide" Target="slide72.xml"/><Relationship Id="rId4"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slide" Target="slide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2.png"/><Relationship Id="rId5" Type="http://schemas.openxmlformats.org/officeDocument/2006/relationships/slide" Target="slide69.xml"/><Relationship Id="rId4" Type="http://schemas.openxmlformats.org/officeDocument/2006/relationships/image" Target="../media/image65.jp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2.png"/><Relationship Id="rId5" Type="http://schemas.openxmlformats.org/officeDocument/2006/relationships/slide" Target="slide69.xml"/><Relationship Id="rId4" Type="http://schemas.openxmlformats.org/officeDocument/2006/relationships/image" Target="../media/image66.jpg"/></Relationships>
</file>

<file path=ppt/slides/_rels/slide72.xml.rels><?xml version="1.0" encoding="UTF-8" standalone="yes"?>
<Relationships xmlns="http://schemas.openxmlformats.org/package/2006/relationships"><Relationship Id="rId3" Type="http://schemas.openxmlformats.org/officeDocument/2006/relationships/audio" Target="../media/media73.m4a"/><Relationship Id="rId2" Type="http://schemas.microsoft.com/office/2007/relationships/media" Target="../media/media73.m4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2.png"/><Relationship Id="rId4" Type="http://schemas.openxmlformats.org/officeDocument/2006/relationships/image" Target="../media/image6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slide" Target="slide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D03601-4724-4293-A32A-3A0879C5D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E433AC3-E189-483B-9E8C-DFD5D2A186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FBEB484-1DED-4D9E-9F03-F9A2A6601DD0}"/>
              </a:ext>
            </a:extLst>
          </p:cNvPr>
          <p:cNvSpPr>
            <a:spLocks noGrp="1"/>
          </p:cNvSpPr>
          <p:nvPr>
            <p:ph type="ctrTitle"/>
          </p:nvPr>
        </p:nvSpPr>
        <p:spPr>
          <a:xfrm>
            <a:off x="1600200" y="4269282"/>
            <a:ext cx="8991600" cy="1264762"/>
          </a:xfrm>
        </p:spPr>
        <p:txBody>
          <a:bodyPr>
            <a:normAutofit/>
          </a:bodyPr>
          <a:lstStyle/>
          <a:p>
            <a:r>
              <a:rPr lang="nl-BE" sz="3200"/>
              <a:t>Onderzoeksvraag 4</a:t>
            </a:r>
          </a:p>
        </p:txBody>
      </p:sp>
      <p:pic>
        <p:nvPicPr>
          <p:cNvPr id="7" name="Afbeelding 6" descr="Afbeelding met tekening, shirt&#10;&#10;Automatisch gegenereerde beschrijving">
            <a:extLst>
              <a:ext uri="{FF2B5EF4-FFF2-40B4-BE49-F238E27FC236}">
                <a16:creationId xmlns:a16="http://schemas.microsoft.com/office/drawing/2014/main" id="{F8BDF720-4D1A-433A-85BA-0309DF9AB062}"/>
              </a:ext>
            </a:extLst>
          </p:cNvPr>
          <p:cNvPicPr>
            <a:picLocks noChangeAspect="1"/>
          </p:cNvPicPr>
          <p:nvPr/>
        </p:nvPicPr>
        <p:blipFill>
          <a:blip r:embed="rId5"/>
          <a:stretch>
            <a:fillRect/>
          </a:stretch>
        </p:blipFill>
        <p:spPr>
          <a:xfrm>
            <a:off x="3161505" y="640078"/>
            <a:ext cx="5868990" cy="3301307"/>
          </a:xfrm>
          <a:prstGeom prst="rect">
            <a:avLst/>
          </a:prstGeom>
        </p:spPr>
      </p:pic>
      <p:pic>
        <p:nvPicPr>
          <p:cNvPr id="8" name="Audio 7">
            <a:hlinkClick r:id="" action="ppaction://media"/>
            <a:extLst>
              <a:ext uri="{FF2B5EF4-FFF2-40B4-BE49-F238E27FC236}">
                <a16:creationId xmlns:a16="http://schemas.microsoft.com/office/drawing/2014/main" id="{B40546F7-64C8-49A5-9A33-81C24090A5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401442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AA8EE-8F03-4876-A8EA-DF423C123730}"/>
              </a:ext>
            </a:extLst>
          </p:cNvPr>
          <p:cNvSpPr>
            <a:spLocks noGrp="1"/>
          </p:cNvSpPr>
          <p:nvPr>
            <p:ph type="title"/>
          </p:nvPr>
        </p:nvSpPr>
        <p:spPr>
          <a:xfrm>
            <a:off x="1071239" y="396522"/>
            <a:ext cx="10049522" cy="1188720"/>
          </a:xfrm>
        </p:spPr>
        <p:txBody>
          <a:bodyPr>
            <a:normAutofit fontScale="90000"/>
          </a:bodyPr>
          <a:lstStyle/>
          <a:p>
            <a:r>
              <a:rPr lang="nl-BE" dirty="0" err="1"/>
              <a:t>BBp</a:t>
            </a:r>
            <a:r>
              <a:rPr lang="nl-BE" dirty="0"/>
              <a:t> focust onvoldoende op welvaart. </a:t>
            </a:r>
            <a:br>
              <a:rPr lang="nl-BE" dirty="0"/>
            </a:br>
            <a:r>
              <a:rPr lang="nl-BE" dirty="0"/>
              <a:t>Hoe noemt de aanvullende ontwikkelingsindex?</a:t>
            </a:r>
          </a:p>
        </p:txBody>
      </p:sp>
      <p:sp>
        <p:nvSpPr>
          <p:cNvPr id="4" name="Rechthoek 3">
            <a:hlinkClick r:id="rId5" action="ppaction://hlinksldjump"/>
            <a:extLst>
              <a:ext uri="{FF2B5EF4-FFF2-40B4-BE49-F238E27FC236}">
                <a16:creationId xmlns:a16="http://schemas.microsoft.com/office/drawing/2014/main" id="{95F05A62-0047-423A-8223-8E6F2DCF88A4}"/>
              </a:ext>
            </a:extLst>
          </p:cNvPr>
          <p:cNvSpPr/>
          <p:nvPr/>
        </p:nvSpPr>
        <p:spPr>
          <a:xfrm>
            <a:off x="3024186" y="2293609"/>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United Nations Development </a:t>
            </a:r>
            <a:r>
              <a:rPr lang="nl-BE" sz="2400" dirty="0" err="1"/>
              <a:t>Programme</a:t>
            </a:r>
            <a:endParaRPr lang="nl-BE" sz="2400" dirty="0"/>
          </a:p>
        </p:txBody>
      </p:sp>
      <p:sp>
        <p:nvSpPr>
          <p:cNvPr id="5" name="Rechthoek 4">
            <a:hlinkClick r:id="rId6" action="ppaction://hlinksldjump"/>
            <a:extLst>
              <a:ext uri="{FF2B5EF4-FFF2-40B4-BE49-F238E27FC236}">
                <a16:creationId xmlns:a16="http://schemas.microsoft.com/office/drawing/2014/main" id="{644F7DDF-7403-4693-B8CE-E330E982C16E}"/>
              </a:ext>
            </a:extLst>
          </p:cNvPr>
          <p:cNvSpPr/>
          <p:nvPr/>
        </p:nvSpPr>
        <p:spPr>
          <a:xfrm>
            <a:off x="3024186" y="3822048"/>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Human Development Index</a:t>
            </a:r>
          </a:p>
        </p:txBody>
      </p:sp>
      <p:sp>
        <p:nvSpPr>
          <p:cNvPr id="6" name="Rechthoek 5">
            <a:hlinkClick r:id="rId5" action="ppaction://hlinksldjump"/>
            <a:extLst>
              <a:ext uri="{FF2B5EF4-FFF2-40B4-BE49-F238E27FC236}">
                <a16:creationId xmlns:a16="http://schemas.microsoft.com/office/drawing/2014/main" id="{AAF6CAD4-3863-4AAC-968F-DA2EA0CFAA45}"/>
              </a:ext>
            </a:extLst>
          </p:cNvPr>
          <p:cNvSpPr/>
          <p:nvPr/>
        </p:nvSpPr>
        <p:spPr>
          <a:xfrm>
            <a:off x="3024186" y="5350487"/>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BBP per capita</a:t>
            </a:r>
          </a:p>
        </p:txBody>
      </p:sp>
      <p:pic>
        <p:nvPicPr>
          <p:cNvPr id="3" name="Audio 2">
            <a:hlinkClick r:id="" action="ppaction://media"/>
            <a:extLst>
              <a:ext uri="{FF2B5EF4-FFF2-40B4-BE49-F238E27FC236}">
                <a16:creationId xmlns:a16="http://schemas.microsoft.com/office/drawing/2014/main" id="{D317B4BE-49A5-4C22-9A48-8502F1E35F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075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kstvak 5">
            <a:hlinkClick r:id="rId4" action="ppaction://hlinksldjump"/>
            <a:extLst>
              <a:ext uri="{FF2B5EF4-FFF2-40B4-BE49-F238E27FC236}">
                <a16:creationId xmlns:a16="http://schemas.microsoft.com/office/drawing/2014/main" id="{846F6A71-6BF5-43AA-85DD-FA3502C99389}"/>
              </a:ext>
            </a:extLst>
          </p:cNvPr>
          <p:cNvSpPr txBox="1"/>
          <p:nvPr/>
        </p:nvSpPr>
        <p:spPr>
          <a:xfrm>
            <a:off x="6888321" y="2708416"/>
            <a:ext cx="4512884" cy="1126462"/>
          </a:xfrm>
          <a:prstGeom prst="rect">
            <a:avLst/>
          </a:prstGeom>
          <a:solidFill>
            <a:schemeClr val="accent2">
              <a:lumMod val="40000"/>
              <a:lumOff val="60000"/>
            </a:schemeClr>
          </a:solidFill>
        </p:spPr>
        <p:txBody>
          <a:bodyPr vert="horz" lIns="182880" tIns="182880" rIns="182880" bIns="182880" rtlCol="0" anchor="ctr" anchorCtr="1">
            <a:normAutofit/>
          </a:bodyPr>
          <a:lstStyle/>
          <a:p>
            <a:pPr algn="ctr" defTabSz="914400">
              <a:lnSpc>
                <a:spcPct val="90000"/>
              </a:lnSpc>
              <a:spcBef>
                <a:spcPct val="0"/>
              </a:spcBef>
              <a:spcAft>
                <a:spcPts val="600"/>
              </a:spcAft>
            </a:pPr>
            <a:r>
              <a:rPr lang="en-US" sz="2800" kern="1200" cap="all" spc="200" baseline="0" dirty="0">
                <a:solidFill>
                  <a:srgbClr val="262626"/>
                </a:solidFill>
                <a:latin typeface="+mj-lt"/>
                <a:ea typeface="+mj-ea"/>
                <a:cs typeface="+mj-cs"/>
              </a:rPr>
              <a:t>Volgende vraag!</a:t>
            </a:r>
          </a:p>
        </p:txBody>
      </p:sp>
      <p:sp>
        <p:nvSpPr>
          <p:cNvPr id="13" name="Rectangle 12">
            <a:extLst>
              <a:ext uri="{FF2B5EF4-FFF2-40B4-BE49-F238E27FC236}">
                <a16:creationId xmlns:a16="http://schemas.microsoft.com/office/drawing/2014/main" id="{622ABD4F-0025-4E7A-8CAD-616008515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130" y="640080"/>
            <a:ext cx="5455920"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9E78D43-718A-450B-89F1-37EF3BD77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98" y="802767"/>
            <a:ext cx="512978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afel, voedsel&#10;&#10;Automatisch gegenereerde beschrijving">
            <a:extLst>
              <a:ext uri="{FF2B5EF4-FFF2-40B4-BE49-F238E27FC236}">
                <a16:creationId xmlns:a16="http://schemas.microsoft.com/office/drawing/2014/main" id="{7BE94EE9-83EA-43F2-BC5A-C2DF30246AD6}"/>
              </a:ext>
            </a:extLst>
          </p:cNvPr>
          <p:cNvPicPr>
            <a:picLocks noChangeAspect="1"/>
          </p:cNvPicPr>
          <p:nvPr/>
        </p:nvPicPr>
        <p:blipFill rotWithShape="1">
          <a:blip r:embed="rId5"/>
          <a:srcRect l="8705" r="4848" b="1"/>
          <a:stretch/>
        </p:blipFill>
        <p:spPr>
          <a:xfrm>
            <a:off x="1280238" y="1122807"/>
            <a:ext cx="4489704" cy="4297680"/>
          </a:xfrm>
          <a:prstGeom prst="rect">
            <a:avLst/>
          </a:prstGeom>
        </p:spPr>
      </p:pic>
      <p:pic>
        <p:nvPicPr>
          <p:cNvPr id="2" name="Audio 1">
            <a:hlinkClick r:id="" action="ppaction://media"/>
            <a:extLst>
              <a:ext uri="{FF2B5EF4-FFF2-40B4-BE49-F238E27FC236}">
                <a16:creationId xmlns:a16="http://schemas.microsoft.com/office/drawing/2014/main" id="{BCF05180-7467-47F6-A867-BE32D4FA6D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2396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en, licht, tekening&#10;&#10;Automatisch gegenereerde beschrijving">
            <a:extLst>
              <a:ext uri="{FF2B5EF4-FFF2-40B4-BE49-F238E27FC236}">
                <a16:creationId xmlns:a16="http://schemas.microsoft.com/office/drawing/2014/main" id="{B2740873-27A1-448E-A3C0-8D84D35FDE1D}"/>
              </a:ext>
            </a:extLst>
          </p:cNvPr>
          <p:cNvPicPr>
            <a:picLocks noChangeAspect="1"/>
          </p:cNvPicPr>
          <p:nvPr/>
        </p:nvPicPr>
        <p:blipFill>
          <a:blip r:embed="rId4"/>
          <a:stretch>
            <a:fillRect/>
          </a:stretch>
        </p:blipFill>
        <p:spPr>
          <a:xfrm>
            <a:off x="3275770" y="1271016"/>
            <a:ext cx="6096304" cy="4315968"/>
          </a:xfrm>
          <a:prstGeom prst="rect">
            <a:avLst/>
          </a:prstGeom>
        </p:spPr>
      </p:pic>
      <p:sp>
        <p:nvSpPr>
          <p:cNvPr id="16" name="Oval 15">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hlinkClick r:id="rId5" action="ppaction://hlinksldjump"/>
            <a:extLst>
              <a:ext uri="{FF2B5EF4-FFF2-40B4-BE49-F238E27FC236}">
                <a16:creationId xmlns:a16="http://schemas.microsoft.com/office/drawing/2014/main" id="{3997BB36-3A29-49E5-BD14-23301FEC4796}"/>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rgbClr val="FFFFFF"/>
                </a:solidFill>
                <a:latin typeface="+mj-lt"/>
                <a:ea typeface="+mj-ea"/>
                <a:cs typeface="+mj-cs"/>
              </a:rPr>
              <a:t>Ga </a:t>
            </a:r>
            <a:r>
              <a:rPr lang="en-US" sz="2000" cap="all" spc="200">
                <a:solidFill>
                  <a:srgbClr val="FFFFFF"/>
                </a:solidFill>
                <a:latin typeface="+mj-lt"/>
                <a:ea typeface="+mj-ea"/>
                <a:cs typeface="+mj-cs"/>
              </a:rPr>
              <a:t>terug</a:t>
            </a:r>
            <a:r>
              <a:rPr lang="en-US" sz="2000" cap="all" spc="200" dirty="0">
                <a:solidFill>
                  <a:srgbClr val="FFFFFF"/>
                </a:solidFill>
                <a:latin typeface="+mj-lt"/>
                <a:ea typeface="+mj-ea"/>
                <a:cs typeface="+mj-cs"/>
              </a:rPr>
              <a:t>!</a:t>
            </a:r>
          </a:p>
        </p:txBody>
      </p:sp>
      <p:pic>
        <p:nvPicPr>
          <p:cNvPr id="2" name="Audio 1">
            <a:hlinkClick r:id="" action="ppaction://media"/>
            <a:extLst>
              <a:ext uri="{FF2B5EF4-FFF2-40B4-BE49-F238E27FC236}">
                <a16:creationId xmlns:a16="http://schemas.microsoft.com/office/drawing/2014/main" id="{115EC48B-D77A-4B5B-975E-B1D8DEA80F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8524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7D57B-2665-4819-B800-AC02D32798D0}"/>
              </a:ext>
            </a:extLst>
          </p:cNvPr>
          <p:cNvSpPr>
            <a:spLocks noGrp="1"/>
          </p:cNvSpPr>
          <p:nvPr>
            <p:ph type="title"/>
          </p:nvPr>
        </p:nvSpPr>
        <p:spPr>
          <a:xfrm>
            <a:off x="2065478" y="523613"/>
            <a:ext cx="8061043" cy="1188720"/>
          </a:xfrm>
        </p:spPr>
        <p:txBody>
          <a:bodyPr/>
          <a:lstStyle/>
          <a:p>
            <a:r>
              <a:rPr lang="nl-BE" dirty="0"/>
              <a:t>Welke activiteiten worden niet opgenomen in het bbp?</a:t>
            </a:r>
          </a:p>
        </p:txBody>
      </p:sp>
      <p:sp>
        <p:nvSpPr>
          <p:cNvPr id="4" name="Rechthoek 3">
            <a:hlinkClick r:id="rId4" action="ppaction://hlinksldjump"/>
            <a:extLst>
              <a:ext uri="{FF2B5EF4-FFF2-40B4-BE49-F238E27FC236}">
                <a16:creationId xmlns:a16="http://schemas.microsoft.com/office/drawing/2014/main" id="{824F7357-3307-4CA1-910D-DD9D18D78DF1}"/>
              </a:ext>
            </a:extLst>
          </p:cNvPr>
          <p:cNvSpPr/>
          <p:nvPr/>
        </p:nvSpPr>
        <p:spPr>
          <a:xfrm>
            <a:off x="3024184" y="2293609"/>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Huishoudelijke arbeid  </a:t>
            </a:r>
          </a:p>
        </p:txBody>
      </p:sp>
      <p:sp>
        <p:nvSpPr>
          <p:cNvPr id="5" name="Rechthoek 4">
            <a:hlinkClick r:id="rId5" action="ppaction://hlinksldjump"/>
            <a:extLst>
              <a:ext uri="{FF2B5EF4-FFF2-40B4-BE49-F238E27FC236}">
                <a16:creationId xmlns:a16="http://schemas.microsoft.com/office/drawing/2014/main" id="{18E6C048-47EE-4C2A-ABFD-75C662952993}"/>
              </a:ext>
            </a:extLst>
          </p:cNvPr>
          <p:cNvSpPr/>
          <p:nvPr/>
        </p:nvSpPr>
        <p:spPr>
          <a:xfrm>
            <a:off x="3024184" y="3786537"/>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Hulpdiensten</a:t>
            </a:r>
            <a:r>
              <a:rPr lang="nl-BE" dirty="0"/>
              <a:t> </a:t>
            </a:r>
          </a:p>
        </p:txBody>
      </p:sp>
      <p:sp>
        <p:nvSpPr>
          <p:cNvPr id="6" name="Rechthoek 5">
            <a:hlinkClick r:id="rId5" action="ppaction://hlinksldjump"/>
            <a:extLst>
              <a:ext uri="{FF2B5EF4-FFF2-40B4-BE49-F238E27FC236}">
                <a16:creationId xmlns:a16="http://schemas.microsoft.com/office/drawing/2014/main" id="{9A4F9DD1-D5C2-406F-BF9C-88C220754F93}"/>
              </a:ext>
            </a:extLst>
          </p:cNvPr>
          <p:cNvSpPr/>
          <p:nvPr/>
        </p:nvSpPr>
        <p:spPr>
          <a:xfrm>
            <a:off x="3024186" y="5279465"/>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Horeca</a:t>
            </a:r>
            <a:endParaRPr lang="nl-BE" dirty="0"/>
          </a:p>
        </p:txBody>
      </p:sp>
      <p:pic>
        <p:nvPicPr>
          <p:cNvPr id="3" name="Audio 2">
            <a:hlinkClick r:id="" action="ppaction://media"/>
            <a:extLst>
              <a:ext uri="{FF2B5EF4-FFF2-40B4-BE49-F238E27FC236}">
                <a16:creationId xmlns:a16="http://schemas.microsoft.com/office/drawing/2014/main" id="{9012638E-7874-47D0-8654-3D35A86051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782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kstvak 5">
            <a:hlinkClick r:id="rId4" action="ppaction://hlinksldjump"/>
            <a:extLst>
              <a:ext uri="{FF2B5EF4-FFF2-40B4-BE49-F238E27FC236}">
                <a16:creationId xmlns:a16="http://schemas.microsoft.com/office/drawing/2014/main" id="{846F6A71-6BF5-43AA-85DD-FA3502C99389}"/>
              </a:ext>
            </a:extLst>
          </p:cNvPr>
          <p:cNvSpPr txBox="1"/>
          <p:nvPr/>
        </p:nvSpPr>
        <p:spPr>
          <a:xfrm>
            <a:off x="6888321" y="2708416"/>
            <a:ext cx="4512884" cy="1126462"/>
          </a:xfrm>
          <a:prstGeom prst="rect">
            <a:avLst/>
          </a:prstGeom>
          <a:solidFill>
            <a:schemeClr val="accent2">
              <a:lumMod val="40000"/>
              <a:lumOff val="60000"/>
            </a:schemeClr>
          </a:solidFill>
        </p:spPr>
        <p:txBody>
          <a:bodyPr vert="horz" lIns="182880" tIns="182880" rIns="182880" bIns="182880" rtlCol="0" anchor="ctr" anchorCtr="1">
            <a:normAutofit/>
          </a:bodyPr>
          <a:lstStyle/>
          <a:p>
            <a:pPr algn="ctr" defTabSz="914400">
              <a:lnSpc>
                <a:spcPct val="90000"/>
              </a:lnSpc>
              <a:spcBef>
                <a:spcPct val="0"/>
              </a:spcBef>
              <a:spcAft>
                <a:spcPts val="600"/>
              </a:spcAft>
            </a:pPr>
            <a:r>
              <a:rPr lang="en-US" sz="2800" kern="1200" cap="all" spc="200" baseline="0" dirty="0" err="1">
                <a:solidFill>
                  <a:srgbClr val="262626"/>
                </a:solidFill>
                <a:latin typeface="+mj-lt"/>
                <a:ea typeface="+mj-ea"/>
                <a:cs typeface="+mj-cs"/>
              </a:rPr>
              <a:t>klaar</a:t>
            </a:r>
            <a:r>
              <a:rPr lang="en-US" sz="2800" cap="all" spc="200" dirty="0">
                <a:solidFill>
                  <a:srgbClr val="262626"/>
                </a:solidFill>
                <a:latin typeface="+mj-lt"/>
                <a:ea typeface="+mj-ea"/>
                <a:cs typeface="+mj-cs"/>
              </a:rPr>
              <a:t>!</a:t>
            </a:r>
            <a:endParaRPr lang="en-US" sz="2800" kern="1200" cap="all" spc="200" baseline="0" dirty="0">
              <a:solidFill>
                <a:srgbClr val="262626"/>
              </a:solidFill>
              <a:latin typeface="+mj-lt"/>
              <a:ea typeface="+mj-ea"/>
              <a:cs typeface="+mj-cs"/>
            </a:endParaRPr>
          </a:p>
        </p:txBody>
      </p:sp>
      <p:sp>
        <p:nvSpPr>
          <p:cNvPr id="12" name="Rectangle 11">
            <a:extLst>
              <a:ext uri="{FF2B5EF4-FFF2-40B4-BE49-F238E27FC236}">
                <a16:creationId xmlns:a16="http://schemas.microsoft.com/office/drawing/2014/main" id="{622ABD4F-0025-4E7A-8CAD-616008515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130" y="640080"/>
            <a:ext cx="5455920"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9E78D43-718A-450B-89F1-37EF3BD77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98" y="802767"/>
            <a:ext cx="512978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 voedsel&#10;&#10;Automatisch gegenereerde beschrijving">
            <a:extLst>
              <a:ext uri="{FF2B5EF4-FFF2-40B4-BE49-F238E27FC236}">
                <a16:creationId xmlns:a16="http://schemas.microsoft.com/office/drawing/2014/main" id="{1ADE412A-DAA3-449D-8324-7B7332A13CA7}"/>
              </a:ext>
            </a:extLst>
          </p:cNvPr>
          <p:cNvPicPr>
            <a:picLocks noChangeAspect="1"/>
          </p:cNvPicPr>
          <p:nvPr/>
        </p:nvPicPr>
        <p:blipFill rotWithShape="1">
          <a:blip r:embed="rId5"/>
          <a:srcRect l="8705" r="4848" b="1"/>
          <a:stretch/>
        </p:blipFill>
        <p:spPr>
          <a:xfrm>
            <a:off x="1280238" y="1122807"/>
            <a:ext cx="4489704" cy="4297680"/>
          </a:xfrm>
          <a:prstGeom prst="rect">
            <a:avLst/>
          </a:prstGeom>
        </p:spPr>
      </p:pic>
      <p:pic>
        <p:nvPicPr>
          <p:cNvPr id="2" name="Audio 1">
            <a:hlinkClick r:id="" action="ppaction://media"/>
            <a:extLst>
              <a:ext uri="{FF2B5EF4-FFF2-40B4-BE49-F238E27FC236}">
                <a16:creationId xmlns:a16="http://schemas.microsoft.com/office/drawing/2014/main" id="{5960D12D-4B7C-4DA1-8060-0A6C253600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7051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descr="Afbeelding met teken, licht, tekening&#10;&#10;Automatisch gegenereerde beschrijving">
            <a:extLst>
              <a:ext uri="{FF2B5EF4-FFF2-40B4-BE49-F238E27FC236}">
                <a16:creationId xmlns:a16="http://schemas.microsoft.com/office/drawing/2014/main" id="{724CA78B-B1C4-49A8-A600-110BE1C9C81E}"/>
              </a:ext>
            </a:extLst>
          </p:cNvPr>
          <p:cNvPicPr>
            <a:picLocks noChangeAspect="1"/>
          </p:cNvPicPr>
          <p:nvPr/>
        </p:nvPicPr>
        <p:blipFill>
          <a:blip r:embed="rId4"/>
          <a:stretch>
            <a:fillRect/>
          </a:stretch>
        </p:blipFill>
        <p:spPr>
          <a:xfrm>
            <a:off x="3275770" y="1271016"/>
            <a:ext cx="6096304" cy="4315968"/>
          </a:xfrm>
          <a:prstGeom prst="rect">
            <a:avLst/>
          </a:prstGeom>
        </p:spPr>
      </p:pic>
      <p:sp>
        <p:nvSpPr>
          <p:cNvPr id="19" name="Oval 15">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hlinkClick r:id="rId5" action="ppaction://hlinksldjump"/>
            <a:extLst>
              <a:ext uri="{FF2B5EF4-FFF2-40B4-BE49-F238E27FC236}">
                <a16:creationId xmlns:a16="http://schemas.microsoft.com/office/drawing/2014/main" id="{3997BB36-3A29-49E5-BD14-23301FEC4796}"/>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a:solidFill>
                  <a:srgbClr val="FFFFFF"/>
                </a:solidFill>
                <a:latin typeface="+mj-lt"/>
                <a:ea typeface="+mj-ea"/>
                <a:cs typeface="+mj-cs"/>
              </a:rPr>
              <a:t>Ga terug!</a:t>
            </a:r>
            <a:endParaRPr lang="en-US" sz="2000" cap="all" spc="200" dirty="0">
              <a:solidFill>
                <a:srgbClr val="FFFFFF"/>
              </a:solidFill>
              <a:latin typeface="+mj-lt"/>
              <a:ea typeface="+mj-ea"/>
              <a:cs typeface="+mj-cs"/>
            </a:endParaRPr>
          </a:p>
        </p:txBody>
      </p:sp>
      <p:pic>
        <p:nvPicPr>
          <p:cNvPr id="2" name="Audio 1">
            <a:hlinkClick r:id="" action="ppaction://media"/>
            <a:extLst>
              <a:ext uri="{FF2B5EF4-FFF2-40B4-BE49-F238E27FC236}">
                <a16:creationId xmlns:a16="http://schemas.microsoft.com/office/drawing/2014/main" id="{79879C52-0331-458C-9772-75EB457E55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6854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7FF834-B204-4967-8D47-8BB36EAF0E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80A22D-61EA-43E3-BD94-3E39CF9021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76969B2-B842-498F-844B-4DB4A30586DB}"/>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Economische groei</a:t>
            </a:r>
          </a:p>
        </p:txBody>
      </p:sp>
      <p:pic>
        <p:nvPicPr>
          <p:cNvPr id="6" name="Afbeelding 5" descr="Afbeelding met zitten, oranje, rood&#10;&#10;Automatisch gegenereerde beschrijving">
            <a:extLst>
              <a:ext uri="{FF2B5EF4-FFF2-40B4-BE49-F238E27FC236}">
                <a16:creationId xmlns:a16="http://schemas.microsoft.com/office/drawing/2014/main" id="{74E9AB18-990F-4CF2-BFBE-47BA498BE219}"/>
              </a:ext>
            </a:extLst>
          </p:cNvPr>
          <p:cNvPicPr>
            <a:picLocks noChangeAspect="1"/>
          </p:cNvPicPr>
          <p:nvPr/>
        </p:nvPicPr>
        <p:blipFill>
          <a:blip r:embed="rId5"/>
          <a:stretch>
            <a:fillRect/>
          </a:stretch>
        </p:blipFill>
        <p:spPr>
          <a:xfrm>
            <a:off x="635267" y="1171281"/>
            <a:ext cx="10921466" cy="2238900"/>
          </a:xfrm>
          <a:prstGeom prst="rect">
            <a:avLst/>
          </a:prstGeom>
        </p:spPr>
      </p:pic>
      <p:pic>
        <p:nvPicPr>
          <p:cNvPr id="3" name="Audio 2">
            <a:hlinkClick r:id="" action="ppaction://media"/>
            <a:extLst>
              <a:ext uri="{FF2B5EF4-FFF2-40B4-BE49-F238E27FC236}">
                <a16:creationId xmlns:a16="http://schemas.microsoft.com/office/drawing/2014/main" id="{8A8DFEA4-8ED8-4AA9-906B-36EBE5547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63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667368-0DC7-485B-B20A-E94A176DD6EB}"/>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Is eg noodzakelijk op lange termijn?</a:t>
            </a:r>
          </a:p>
        </p:txBody>
      </p:sp>
      <p:pic>
        <p:nvPicPr>
          <p:cNvPr id="5" name="Afbeelding 4">
            <a:extLst>
              <a:ext uri="{FF2B5EF4-FFF2-40B4-BE49-F238E27FC236}">
                <a16:creationId xmlns:a16="http://schemas.microsoft.com/office/drawing/2014/main" id="{593E48B6-7198-42CA-9132-D52F42B18373}"/>
              </a:ext>
            </a:extLst>
          </p:cNvPr>
          <p:cNvPicPr>
            <a:picLocks noChangeAspect="1"/>
          </p:cNvPicPr>
          <p:nvPr/>
        </p:nvPicPr>
        <p:blipFill>
          <a:blip r:embed="rId5"/>
          <a:stretch>
            <a:fillRect/>
          </a:stretch>
        </p:blipFill>
        <p:spPr>
          <a:xfrm>
            <a:off x="3691634" y="640078"/>
            <a:ext cx="4808731" cy="3301307"/>
          </a:xfrm>
          <a:prstGeom prst="rect">
            <a:avLst/>
          </a:prstGeom>
        </p:spPr>
      </p:pic>
      <p:pic>
        <p:nvPicPr>
          <p:cNvPr id="3" name="Audio 2">
            <a:hlinkClick r:id="" action="ppaction://media"/>
            <a:extLst>
              <a:ext uri="{FF2B5EF4-FFF2-40B4-BE49-F238E27FC236}">
                <a16:creationId xmlns:a16="http://schemas.microsoft.com/office/drawing/2014/main" id="{A83DA912-9E9A-41EE-B3D3-461C8BCA92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584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570AE-688F-4D02-AA31-1B95C8D02FED}"/>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3 uitgangspunten</a:t>
            </a:r>
          </a:p>
        </p:txBody>
      </p:sp>
      <p:sp>
        <p:nvSpPr>
          <p:cNvPr id="14" name="Rectangle 13">
            <a:extLst>
              <a:ext uri="{FF2B5EF4-FFF2-40B4-BE49-F238E27FC236}">
                <a16:creationId xmlns:a16="http://schemas.microsoft.com/office/drawing/2014/main"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fbeelding 8">
            <a:hlinkClick r:id="rId5" action="ppaction://hlinksldjump"/>
            <a:extLst>
              <a:ext uri="{FF2B5EF4-FFF2-40B4-BE49-F238E27FC236}">
                <a16:creationId xmlns:a16="http://schemas.microsoft.com/office/drawing/2014/main" id="{88122E4C-07D1-4675-8782-09B5942E3F51}"/>
              </a:ext>
            </a:extLst>
          </p:cNvPr>
          <p:cNvPicPr>
            <a:picLocks noChangeAspect="1"/>
          </p:cNvPicPr>
          <p:nvPr/>
        </p:nvPicPr>
        <p:blipFill>
          <a:blip r:embed="rId6"/>
          <a:stretch>
            <a:fillRect/>
          </a:stretch>
        </p:blipFill>
        <p:spPr>
          <a:xfrm>
            <a:off x="1965878" y="1114570"/>
            <a:ext cx="2338237" cy="2338237"/>
          </a:xfrm>
          <a:prstGeom prst="rect">
            <a:avLst/>
          </a:prstGeom>
        </p:spPr>
      </p:pic>
      <p:pic>
        <p:nvPicPr>
          <p:cNvPr id="7" name="Afbeelding 6" descr="Afbeelding met kamer&#10;&#10;Automatisch gegenereerde beschrijving">
            <a:hlinkClick r:id="rId7" action="ppaction://hlinksldjump"/>
            <a:extLst>
              <a:ext uri="{FF2B5EF4-FFF2-40B4-BE49-F238E27FC236}">
                <a16:creationId xmlns:a16="http://schemas.microsoft.com/office/drawing/2014/main" id="{DC907F2D-F7EC-4DD7-A5EA-87CD55395F9C}"/>
              </a:ext>
            </a:extLst>
          </p:cNvPr>
          <p:cNvPicPr>
            <a:picLocks noChangeAspect="1"/>
          </p:cNvPicPr>
          <p:nvPr/>
        </p:nvPicPr>
        <p:blipFill>
          <a:blip r:embed="rId8"/>
          <a:stretch>
            <a:fillRect/>
          </a:stretch>
        </p:blipFill>
        <p:spPr>
          <a:xfrm>
            <a:off x="4773115" y="1470819"/>
            <a:ext cx="2632777" cy="1625739"/>
          </a:xfrm>
          <a:prstGeom prst="rect">
            <a:avLst/>
          </a:prstGeom>
        </p:spPr>
      </p:pic>
      <p:pic>
        <p:nvPicPr>
          <p:cNvPr id="5" name="Afbeelding 4" descr="Afbeelding met speelgoed, tekening&#10;&#10;Automatisch gegenereerde beschrijving">
            <a:hlinkClick r:id="rId9" action="ppaction://hlinksldjump"/>
            <a:extLst>
              <a:ext uri="{FF2B5EF4-FFF2-40B4-BE49-F238E27FC236}">
                <a16:creationId xmlns:a16="http://schemas.microsoft.com/office/drawing/2014/main" id="{893D4D6B-24CD-4384-8CB8-392B11A3575E}"/>
              </a:ext>
            </a:extLst>
          </p:cNvPr>
          <p:cNvPicPr>
            <a:picLocks noChangeAspect="1"/>
          </p:cNvPicPr>
          <p:nvPr/>
        </p:nvPicPr>
        <p:blipFill rotWithShape="1">
          <a:blip r:embed="rId10"/>
          <a:srcRect l="54416" r="2584"/>
          <a:stretch/>
        </p:blipFill>
        <p:spPr>
          <a:xfrm>
            <a:off x="7951139" y="1114570"/>
            <a:ext cx="2185742" cy="2338238"/>
          </a:xfrm>
          <a:prstGeom prst="rect">
            <a:avLst/>
          </a:prstGeom>
        </p:spPr>
      </p:pic>
      <p:pic>
        <p:nvPicPr>
          <p:cNvPr id="3" name="Audio 2">
            <a:hlinkClick r:id="" action="ppaction://media"/>
            <a:extLst>
              <a:ext uri="{FF2B5EF4-FFF2-40B4-BE49-F238E27FC236}">
                <a16:creationId xmlns:a16="http://schemas.microsoft.com/office/drawing/2014/main" id="{FD57CC99-19EF-4026-8D37-36D9D82B814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265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jdelijke aanduiding voor inhoud 5">
            <a:extLst>
              <a:ext uri="{FF2B5EF4-FFF2-40B4-BE49-F238E27FC236}">
                <a16:creationId xmlns:a16="http://schemas.microsoft.com/office/drawing/2014/main" id="{F1A870DC-BAF1-4D4A-8F71-9DC459343430}"/>
              </a:ext>
            </a:extLst>
          </p:cNvPr>
          <p:cNvSpPr>
            <a:spLocks noGrp="1"/>
          </p:cNvSpPr>
          <p:nvPr>
            <p:ph idx="1"/>
          </p:nvPr>
        </p:nvSpPr>
        <p:spPr>
          <a:xfrm>
            <a:off x="183621" y="473956"/>
            <a:ext cx="4287053" cy="4177254"/>
          </a:xfrm>
        </p:spPr>
        <p:txBody>
          <a:bodyPr>
            <a:normAutofit/>
          </a:bodyPr>
          <a:lstStyle/>
          <a:p>
            <a:r>
              <a:rPr lang="nl-BE" dirty="0">
                <a:solidFill>
                  <a:schemeClr val="bg1"/>
                </a:solidFill>
              </a:rPr>
              <a:t>Wat geeft deze grafiek weer?</a:t>
            </a:r>
          </a:p>
          <a:p>
            <a:endParaRPr lang="nl-BE" dirty="0">
              <a:solidFill>
                <a:schemeClr val="bg1"/>
              </a:solidFill>
            </a:endParaRPr>
          </a:p>
          <a:p>
            <a:endParaRPr lang="nl-BE" dirty="0">
              <a:solidFill>
                <a:schemeClr val="bg1"/>
              </a:solidFill>
            </a:endParaRPr>
          </a:p>
          <a:p>
            <a:r>
              <a:rPr lang="nl-BE" dirty="0">
                <a:solidFill>
                  <a:schemeClr val="bg1"/>
                </a:solidFill>
              </a:rPr>
              <a:t>Waarom is het aantal 65-plussers aan de kust zo hoog?</a:t>
            </a:r>
          </a:p>
          <a:p>
            <a:endParaRPr lang="nl-BE" dirty="0">
              <a:solidFill>
                <a:schemeClr val="bg1"/>
              </a:solidFill>
            </a:endParaRPr>
          </a:p>
          <a:p>
            <a:endParaRPr lang="nl-BE" dirty="0">
              <a:solidFill>
                <a:schemeClr val="bg1"/>
              </a:solidFill>
            </a:endParaRPr>
          </a:p>
          <a:p>
            <a:endParaRPr lang="nl-BE" dirty="0">
              <a:solidFill>
                <a:schemeClr val="bg1"/>
              </a:solidFill>
            </a:endParaRPr>
          </a:p>
          <a:p>
            <a:r>
              <a:rPr lang="nl-BE" dirty="0">
                <a:solidFill>
                  <a:schemeClr val="bg1"/>
                </a:solidFill>
              </a:rPr>
              <a:t>Welke evolutie verwacht je de komende jaren?</a:t>
            </a:r>
          </a:p>
        </p:txBody>
      </p:sp>
      <p:pic>
        <p:nvPicPr>
          <p:cNvPr id="7" name="Afbeelding 6">
            <a:extLst>
              <a:ext uri="{FF2B5EF4-FFF2-40B4-BE49-F238E27FC236}">
                <a16:creationId xmlns:a16="http://schemas.microsoft.com/office/drawing/2014/main" id="{0C9B5039-0328-44E3-B681-C1F7951C9253}"/>
              </a:ext>
            </a:extLst>
          </p:cNvPr>
          <p:cNvPicPr>
            <a:picLocks noChangeAspect="1"/>
          </p:cNvPicPr>
          <p:nvPr/>
        </p:nvPicPr>
        <p:blipFill>
          <a:blip r:embed="rId6"/>
          <a:stretch>
            <a:fillRect/>
          </a:stretch>
        </p:blipFill>
        <p:spPr>
          <a:xfrm>
            <a:off x="5054838" y="1761907"/>
            <a:ext cx="6769920" cy="3334185"/>
          </a:xfrm>
          <a:prstGeom prst="rect">
            <a:avLst/>
          </a:prstGeom>
        </p:spPr>
      </p:pic>
      <p:sp>
        <p:nvSpPr>
          <p:cNvPr id="8" name="Tekstvak 7">
            <a:extLst>
              <a:ext uri="{FF2B5EF4-FFF2-40B4-BE49-F238E27FC236}">
                <a16:creationId xmlns:a16="http://schemas.microsoft.com/office/drawing/2014/main" id="{C13E2969-30F5-4AFD-AEAA-6A5E88123B53}"/>
              </a:ext>
            </a:extLst>
          </p:cNvPr>
          <p:cNvSpPr txBox="1"/>
          <p:nvPr/>
        </p:nvSpPr>
        <p:spPr>
          <a:xfrm>
            <a:off x="701336" y="1016173"/>
            <a:ext cx="3769338" cy="369332"/>
          </a:xfrm>
          <a:prstGeom prst="rect">
            <a:avLst/>
          </a:prstGeom>
          <a:noFill/>
        </p:spPr>
        <p:txBody>
          <a:bodyPr wrap="square" rtlCol="0">
            <a:spAutoFit/>
          </a:bodyPr>
          <a:lstStyle/>
          <a:p>
            <a:r>
              <a:rPr lang="nl-BE" dirty="0">
                <a:solidFill>
                  <a:srgbClr val="99CCFF"/>
                </a:solidFill>
              </a:rPr>
              <a:t>Het aandeel 65-plussers per gemeente</a:t>
            </a:r>
          </a:p>
        </p:txBody>
      </p:sp>
      <p:sp>
        <p:nvSpPr>
          <p:cNvPr id="11" name="Tekstvak 10">
            <a:extLst>
              <a:ext uri="{FF2B5EF4-FFF2-40B4-BE49-F238E27FC236}">
                <a16:creationId xmlns:a16="http://schemas.microsoft.com/office/drawing/2014/main" id="{2E45B0A1-CF61-455C-BD9B-84EF4332D490}"/>
              </a:ext>
            </a:extLst>
          </p:cNvPr>
          <p:cNvSpPr txBox="1"/>
          <p:nvPr/>
        </p:nvSpPr>
        <p:spPr>
          <a:xfrm>
            <a:off x="701336" y="2498266"/>
            <a:ext cx="3769338" cy="923330"/>
          </a:xfrm>
          <a:prstGeom prst="rect">
            <a:avLst/>
          </a:prstGeom>
          <a:noFill/>
        </p:spPr>
        <p:txBody>
          <a:bodyPr wrap="square" rtlCol="0">
            <a:spAutoFit/>
          </a:bodyPr>
          <a:lstStyle/>
          <a:p>
            <a:r>
              <a:rPr lang="nl-BE" dirty="0">
                <a:solidFill>
                  <a:srgbClr val="99CCFF"/>
                </a:solidFill>
              </a:rPr>
              <a:t>De kust biedt ouderen een rustige plek aan. Daarnaast heerst er een vakantiegevoel.</a:t>
            </a:r>
          </a:p>
        </p:txBody>
      </p:sp>
      <p:sp>
        <p:nvSpPr>
          <p:cNvPr id="2" name="Tekstvak 1">
            <a:extLst>
              <a:ext uri="{FF2B5EF4-FFF2-40B4-BE49-F238E27FC236}">
                <a16:creationId xmlns:a16="http://schemas.microsoft.com/office/drawing/2014/main" id="{90C8E7F5-F81F-4E79-9E52-B1AE6BD26AA3}"/>
              </a:ext>
            </a:extLst>
          </p:cNvPr>
          <p:cNvSpPr txBox="1"/>
          <p:nvPr/>
        </p:nvSpPr>
        <p:spPr>
          <a:xfrm>
            <a:off x="701336" y="4284260"/>
            <a:ext cx="3503019" cy="2031325"/>
          </a:xfrm>
          <a:prstGeom prst="rect">
            <a:avLst/>
          </a:prstGeom>
          <a:noFill/>
        </p:spPr>
        <p:txBody>
          <a:bodyPr wrap="square" rtlCol="0">
            <a:spAutoFit/>
          </a:bodyPr>
          <a:lstStyle/>
          <a:p>
            <a:r>
              <a:rPr lang="nl-BE" dirty="0">
                <a:solidFill>
                  <a:srgbClr val="99CCFF"/>
                </a:solidFill>
              </a:rPr>
              <a:t>Eigen mening! Maak gebruik van goede argumenten om je mening te onderbouwen!</a:t>
            </a:r>
          </a:p>
          <a:p>
            <a:r>
              <a:rPr lang="nl-BE" i="1" dirty="0">
                <a:solidFill>
                  <a:srgbClr val="99CCFF"/>
                </a:solidFill>
              </a:rPr>
              <a:t>Voorbeeld: Ik denk dat het aandeel gaat afnemen, want de levensverwachting blijft vrij stabiel. Daarnaast doodt corona vele ouderen</a:t>
            </a:r>
            <a:r>
              <a:rPr lang="nl-BE" dirty="0">
                <a:solidFill>
                  <a:srgbClr val="99CCFF"/>
                </a:solidFill>
              </a:rPr>
              <a:t>.</a:t>
            </a:r>
          </a:p>
        </p:txBody>
      </p:sp>
      <p:pic>
        <p:nvPicPr>
          <p:cNvPr id="3" name="Audio 2">
            <a:hlinkClick r:id="" action="ppaction://media"/>
            <a:extLst>
              <a:ext uri="{FF2B5EF4-FFF2-40B4-BE49-F238E27FC236}">
                <a16:creationId xmlns:a16="http://schemas.microsoft.com/office/drawing/2014/main" id="{C2E3AB01-192C-43EA-B17E-65967770A4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7125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D3F51F-E0F2-41F0-9EAD-111C87DFF5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descr="Afbeelding met elektronica, lucht, vliegtuig, vliegen&#10;&#10;Automatisch gegenereerde beschrijving">
            <a:extLst>
              <a:ext uri="{FF2B5EF4-FFF2-40B4-BE49-F238E27FC236}">
                <a16:creationId xmlns:a16="http://schemas.microsoft.com/office/drawing/2014/main" id="{3310BEE1-9113-4103-80FE-E14BBA4F4C3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3958">
                        <a14:foregroundMark x1="90208" y1="28750" x2="90208" y2="38333"/>
                        <a14:foregroundMark x1="86458" y1="18750" x2="76250" y2="24375"/>
                        <a14:foregroundMark x1="76250" y1="24375" x2="68542" y2="26458"/>
                        <a14:foregroundMark x1="86250" y1="17500" x2="86250" y2="17500"/>
                        <a14:foregroundMark x1="68542" y1="26458" x2="57292" y2="30208"/>
                        <a14:foregroundMark x1="93542" y1="26667" x2="93958" y2="47083"/>
                        <a14:foregroundMark x1="86667" y1="17083" x2="86667" y2="17083"/>
                        <a14:foregroundMark x1="87083" y1="16458" x2="87083" y2="16458"/>
                        <a14:foregroundMark x1="86667" y1="16458" x2="88958" y2="15625"/>
                      </a14:backgroundRemoval>
                    </a14:imgEffect>
                  </a14:imgLayer>
                </a14:imgProps>
              </a:ext>
            </a:extLst>
          </a:blip>
          <a:stretch>
            <a:fillRect/>
          </a:stretch>
        </p:blipFill>
        <p:spPr>
          <a:xfrm>
            <a:off x="8449954" y="3428999"/>
            <a:ext cx="607151" cy="607151"/>
          </a:xfrm>
          <a:prstGeom prst="rect">
            <a:avLst/>
          </a:prstGeom>
        </p:spPr>
      </p:pic>
      <p:sp>
        <p:nvSpPr>
          <p:cNvPr id="2" name="Titel 1">
            <a:extLst>
              <a:ext uri="{FF2B5EF4-FFF2-40B4-BE49-F238E27FC236}">
                <a16:creationId xmlns:a16="http://schemas.microsoft.com/office/drawing/2014/main" id="{07AD141E-EB5E-4466-847D-E2D82A8B7281}"/>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182880" tIns="182880" rIns="182880" bIns="182880" rtlCol="0" anchor="ctr">
            <a:normAutofit/>
          </a:bodyPr>
          <a:lstStyle/>
          <a:p>
            <a:r>
              <a:rPr lang="en-US" dirty="0"/>
              <a:t>tips </a:t>
            </a:r>
            <a:r>
              <a:rPr lang="en-US"/>
              <a:t>en</a:t>
            </a:r>
            <a:r>
              <a:rPr lang="en-US" dirty="0"/>
              <a:t> tricks</a:t>
            </a:r>
          </a:p>
        </p:txBody>
      </p:sp>
      <p:pic>
        <p:nvPicPr>
          <p:cNvPr id="5" name="Tijdelijke aanduiding voor inhoud 4" descr="Afbeelding met tekening&#10;&#10;Automatisch gegenereerde beschrijving">
            <a:extLst>
              <a:ext uri="{FF2B5EF4-FFF2-40B4-BE49-F238E27FC236}">
                <a16:creationId xmlns:a16="http://schemas.microsoft.com/office/drawing/2014/main" id="{A1C167A7-E0B4-491B-8E81-4E246FEDD533}"/>
              </a:ext>
            </a:extLst>
          </p:cNvPr>
          <p:cNvPicPr>
            <a:picLocks noGrp="1" noChangeAspect="1"/>
          </p:cNvPicPr>
          <p:nvPr>
            <p:ph idx="1"/>
          </p:nvPr>
        </p:nvPicPr>
        <p:blipFill>
          <a:blip r:embed="rId7">
            <a:extLst>
              <a:ext uri="{BEBA8EAE-BF5A-486C-A8C5-ECC9F3942E4B}">
                <a14:imgProps xmlns:a14="http://schemas.microsoft.com/office/drawing/2010/main">
                  <a14:imgLayer r:embed="rId8">
                    <a14:imgEffect>
                      <a14:backgroundRemoval t="10000" b="90000" l="10000" r="90000">
                        <a14:foregroundMark x1="29444" y1="17750" x2="29444" y2="17750"/>
                        <a14:foregroundMark x1="25926" y1="18875" x2="25926" y2="18875"/>
                        <a14:foregroundMark x1="24383" y1="25750" x2="24383" y2="25750"/>
                        <a14:foregroundMark x1="36111" y1="47750" x2="36111" y2="47750"/>
                        <a14:foregroundMark x1="37963" y1="45750" x2="48025" y2="45250"/>
                        <a14:foregroundMark x1="48025" y1="45250" x2="57407" y2="46750"/>
                        <a14:foregroundMark x1="57407" y1="46750" x2="67037" y2="53875"/>
                        <a14:foregroundMark x1="67037" y1="53875" x2="58148" y2="64500"/>
                        <a14:foregroundMark x1="58148" y1="64500" x2="65617" y2="54750"/>
                        <a14:foregroundMark x1="65617" y1="54750" x2="47531" y2="66500"/>
                        <a14:foregroundMark x1="47531" y1="66500" x2="40000" y2="62000"/>
                        <a14:foregroundMark x1="40000" y1="62000" x2="39630" y2="42375"/>
                        <a14:foregroundMark x1="39630" y1="42375" x2="39568" y2="61250"/>
                        <a14:foregroundMark x1="39568" y1="61250" x2="31605" y2="65125"/>
                        <a14:foregroundMark x1="31605" y1="65125" x2="28272" y2="49500"/>
                        <a14:foregroundMark x1="28272" y1="49500" x2="36667" y2="50375"/>
                        <a14:foregroundMark x1="36667" y1="50375" x2="38457" y2="23750"/>
                        <a14:foregroundMark x1="38457" y1="23750" x2="53210" y2="24125"/>
                        <a14:foregroundMark x1="53210" y1="24125" x2="62284" y2="50125"/>
                        <a14:foregroundMark x1="62284" y1="50125" x2="55679" y2="68375"/>
                        <a14:foregroundMark x1="55679" y1="68375" x2="47901" y2="73500"/>
                        <a14:foregroundMark x1="47901" y1="73500" x2="56543" y2="73750"/>
                        <a14:foregroundMark x1="56543" y1="73750" x2="62099" y2="61125"/>
                        <a14:foregroundMark x1="62099" y1="61125" x2="66235" y2="63000"/>
                        <a14:foregroundMark x1="44568" y1="60375" x2="46173" y2="42125"/>
                        <a14:foregroundMark x1="46173" y1="42125" x2="48395" y2="57875"/>
                        <a14:foregroundMark x1="48395" y1="57875" x2="56790" y2="54750"/>
                        <a14:foregroundMark x1="56790" y1="54750" x2="59321" y2="51750"/>
                        <a14:foregroundMark x1="59321" y1="51750" x2="59321" y2="51750"/>
                        <a14:foregroundMark x1="43889" y1="66750" x2="51173" y2="72125"/>
                        <a14:foregroundMark x1="51173" y1="72125" x2="58519" y2="66000"/>
                        <a14:foregroundMark x1="58519" y1="66000" x2="52716" y2="76625"/>
                        <a14:foregroundMark x1="52716" y1="76625" x2="43025" y2="85250"/>
                        <a14:foregroundMark x1="43025" y1="85250" x2="35309" y2="84500"/>
                        <a14:foregroundMark x1="35309" y1="84500" x2="29630" y2="74250"/>
                        <a14:foregroundMark x1="29630" y1="74250" x2="25926" y2="58500"/>
                        <a14:foregroundMark x1="25926" y1="58500" x2="31728" y2="57500"/>
                        <a14:foregroundMark x1="37531" y1="87875" x2="45741" y2="89250"/>
                        <a14:foregroundMark x1="45741" y1="89250" x2="51790" y2="88500"/>
                        <a14:foregroundMark x1="55617" y1="42875" x2="55617" y2="42875"/>
                        <a14:foregroundMark x1="55617" y1="42875" x2="55617" y2="42875"/>
                        <a14:foregroundMark x1="43765" y1="50625" x2="43765" y2="50625"/>
                        <a14:foregroundMark x1="43765" y1="50625" x2="43765" y2="50625"/>
                        <a14:foregroundMark x1="43765" y1="50625" x2="43765" y2="50625"/>
                        <a14:foregroundMark x1="43025" y1="52625" x2="43457" y2="45500"/>
                        <a14:foregroundMark x1="36852" y1="51250" x2="36667" y2="61250"/>
                        <a14:foregroundMark x1="67654" y1="45000" x2="66914" y2="53250"/>
                        <a14:foregroundMark x1="66481" y1="51000" x2="67654" y2="42375"/>
                        <a14:foregroundMark x1="70741" y1="32625" x2="39815" y2="19125"/>
                        <a14:foregroundMark x1="38642" y1="17750" x2="46605" y2="17125"/>
                        <a14:foregroundMark x1="46605" y1="17125" x2="54506" y2="17250"/>
                        <a14:foregroundMark x1="54506" y1="17250" x2="61852" y2="22875"/>
                        <a14:foregroundMark x1="25802" y1="41500" x2="37099" y2="19125"/>
                        <a14:foregroundMark x1="37099" y1="19125" x2="39074" y2="18000"/>
                        <a14:foregroundMark x1="61111" y1="22625" x2="69198" y2="26375"/>
                        <a14:foregroundMark x1="69198" y1="26375" x2="74444" y2="37750"/>
                        <a14:foregroundMark x1="74444" y1="37750" x2="67222" y2="31750"/>
                        <a14:foregroundMark x1="67222" y1="31750" x2="63272" y2="24625"/>
                      </a14:backgroundRemoval>
                    </a14:imgEffect>
                  </a14:imgLayer>
                </a14:imgProps>
              </a:ext>
            </a:extLst>
          </a:blip>
          <a:stretch>
            <a:fillRect/>
          </a:stretch>
        </p:blipFill>
        <p:spPr>
          <a:xfrm>
            <a:off x="0" y="2156604"/>
            <a:ext cx="5140991" cy="2544790"/>
          </a:xfrm>
          <a:prstGeom prst="rect">
            <a:avLst/>
          </a:prstGeom>
        </p:spPr>
      </p:pic>
      <p:sp>
        <p:nvSpPr>
          <p:cNvPr id="6" name="Tekstvak 5">
            <a:extLst>
              <a:ext uri="{FF2B5EF4-FFF2-40B4-BE49-F238E27FC236}">
                <a16:creationId xmlns:a16="http://schemas.microsoft.com/office/drawing/2014/main" id="{F6FAF868-ECD3-472F-B6AA-BAA00C0271A7}"/>
              </a:ext>
            </a:extLst>
          </p:cNvPr>
          <p:cNvSpPr txBox="1"/>
          <p:nvPr/>
        </p:nvSpPr>
        <p:spPr>
          <a:xfrm>
            <a:off x="6065404" y="2861590"/>
            <a:ext cx="5285791" cy="3042547"/>
          </a:xfrm>
          <a:prstGeom prst="rect">
            <a:avLst/>
          </a:prstGeom>
        </p:spPr>
        <p:txBody>
          <a:bodyPr vert="horz" lIns="91440" tIns="45720" rIns="91440" bIns="45720" rtlCol="0">
            <a:normAutofit/>
          </a:bodyPr>
          <a:lstStyle/>
          <a:p>
            <a:pPr marL="342900" indent="-228600" defTabSz="914400">
              <a:spcBef>
                <a:spcPts val="1000"/>
              </a:spcBef>
              <a:buClr>
                <a:schemeClr val="accent2"/>
              </a:buClr>
              <a:buFont typeface="Arial" panose="020B0604020202020204" pitchFamily="34" charset="0"/>
              <a:buChar char="•"/>
            </a:pPr>
            <a:r>
              <a:rPr lang="nl-NL" dirty="0">
                <a:solidFill>
                  <a:srgbClr val="FFFFFF"/>
                </a:solidFill>
              </a:rPr>
              <a:t>Deze PowerPoint is opgesteld op basis van jullie werkboek pagina 310 t.e.m. 322.</a:t>
            </a:r>
          </a:p>
          <a:p>
            <a:pPr marL="342900" indent="-228600" defTabSz="914400">
              <a:spcBef>
                <a:spcPts val="1000"/>
              </a:spcBef>
              <a:buClr>
                <a:schemeClr val="accent2"/>
              </a:buClr>
              <a:buFont typeface="Arial" panose="020B0604020202020204" pitchFamily="34" charset="0"/>
              <a:buChar char="•"/>
            </a:pPr>
            <a:r>
              <a:rPr lang="nl-NL" dirty="0">
                <a:solidFill>
                  <a:srgbClr val="FFFFFF"/>
                </a:solidFill>
              </a:rPr>
              <a:t>Als jullie dit symbool	   zien, is er een mondelinge toelichting.</a:t>
            </a:r>
          </a:p>
          <a:p>
            <a:pPr marL="342900" indent="-228600" defTabSz="914400">
              <a:spcBef>
                <a:spcPts val="1000"/>
              </a:spcBef>
              <a:buClr>
                <a:schemeClr val="accent2"/>
              </a:buClr>
              <a:buFont typeface="Arial" panose="020B0604020202020204" pitchFamily="34" charset="0"/>
              <a:buChar char="•"/>
            </a:pPr>
            <a:r>
              <a:rPr lang="nl-NL" dirty="0">
                <a:solidFill>
                  <a:srgbClr val="FFFFFF"/>
                </a:solidFill>
              </a:rPr>
              <a:t>Extra informatie en de ingesproken tekst vinden jullie bij </a:t>
            </a:r>
            <a:r>
              <a:rPr lang="nl-NL" i="1" dirty="0">
                <a:solidFill>
                  <a:srgbClr val="FFFFFF"/>
                </a:solidFill>
              </a:rPr>
              <a:t>notities</a:t>
            </a:r>
            <a:r>
              <a:rPr lang="nl-NL" dirty="0">
                <a:solidFill>
                  <a:srgbClr val="FFFFFF"/>
                </a:solidFill>
              </a:rPr>
              <a:t> in de PowerPoint.</a:t>
            </a:r>
          </a:p>
          <a:p>
            <a:pPr marL="342900" indent="-228600" defTabSz="914400">
              <a:spcBef>
                <a:spcPts val="1000"/>
              </a:spcBef>
              <a:buClr>
                <a:schemeClr val="accent2"/>
              </a:buClr>
              <a:buFont typeface="Arial" panose="020B0604020202020204" pitchFamily="34" charset="0"/>
              <a:buChar char="•"/>
            </a:pPr>
            <a:r>
              <a:rPr lang="nl-NL" sz="2400" b="1" dirty="0">
                <a:solidFill>
                  <a:srgbClr val="FFFFFF"/>
                </a:solidFill>
              </a:rPr>
              <a:t>Veel succes!</a:t>
            </a:r>
          </a:p>
        </p:txBody>
      </p:sp>
      <p:pic>
        <p:nvPicPr>
          <p:cNvPr id="8" name="Audio 7">
            <a:hlinkClick r:id="" action="ppaction://media"/>
            <a:extLst>
              <a:ext uri="{FF2B5EF4-FFF2-40B4-BE49-F238E27FC236}">
                <a16:creationId xmlns:a16="http://schemas.microsoft.com/office/drawing/2014/main" id="{F396CB02-00F2-4D37-B86D-2DBB8CE025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5270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5C40661-5BF2-4F0D-A372-225735967A45}"/>
              </a:ext>
            </a:extLst>
          </p:cNvPr>
          <p:cNvSpPr>
            <a:spLocks noGrp="1"/>
          </p:cNvSpPr>
          <p:nvPr>
            <p:ph idx="1"/>
          </p:nvPr>
        </p:nvSpPr>
        <p:spPr>
          <a:xfrm>
            <a:off x="219075" y="1661783"/>
            <a:ext cx="4362449" cy="4248150"/>
          </a:xfrm>
        </p:spPr>
        <p:txBody>
          <a:bodyPr>
            <a:normAutofit/>
          </a:bodyPr>
          <a:lstStyle/>
          <a:p>
            <a:r>
              <a:rPr lang="nl-BE" dirty="0">
                <a:solidFill>
                  <a:schemeClr val="bg1"/>
                </a:solidFill>
              </a:rPr>
              <a:t>Nam het aandeel ouderen snel toe?</a:t>
            </a:r>
          </a:p>
          <a:p>
            <a:endParaRPr lang="nl-BE" dirty="0">
              <a:solidFill>
                <a:schemeClr val="bg1"/>
              </a:solidFill>
            </a:endParaRPr>
          </a:p>
          <a:p>
            <a:endParaRPr lang="nl-BE" dirty="0">
              <a:solidFill>
                <a:schemeClr val="bg1"/>
              </a:solidFill>
            </a:endParaRPr>
          </a:p>
          <a:p>
            <a:r>
              <a:rPr lang="nl-BE" dirty="0">
                <a:solidFill>
                  <a:schemeClr val="bg1"/>
                </a:solidFill>
              </a:rPr>
              <a:t>Waar steeg het aandeel het meest?</a:t>
            </a:r>
          </a:p>
          <a:p>
            <a:endParaRPr lang="nl-BE" dirty="0">
              <a:solidFill>
                <a:schemeClr val="bg1"/>
              </a:solidFill>
            </a:endParaRPr>
          </a:p>
          <a:p>
            <a:endParaRPr lang="nl-BE" dirty="0">
              <a:solidFill>
                <a:schemeClr val="bg1"/>
              </a:solidFill>
            </a:endParaRPr>
          </a:p>
          <a:p>
            <a:r>
              <a:rPr lang="nl-BE" dirty="0">
                <a:solidFill>
                  <a:schemeClr val="bg1"/>
                </a:solidFill>
              </a:rPr>
              <a:t>Welke term gebruiken we om de stijging van het aantal ouderen in de bevolking te benoemen?</a:t>
            </a:r>
          </a:p>
        </p:txBody>
      </p:sp>
      <p:pic>
        <p:nvPicPr>
          <p:cNvPr id="4" name="Afbeelding 3">
            <a:extLst>
              <a:ext uri="{FF2B5EF4-FFF2-40B4-BE49-F238E27FC236}">
                <a16:creationId xmlns:a16="http://schemas.microsoft.com/office/drawing/2014/main" id="{F0645196-BA17-44BD-B9ED-07EF76BEED9F}"/>
              </a:ext>
            </a:extLst>
          </p:cNvPr>
          <p:cNvPicPr>
            <a:picLocks noChangeAspect="1"/>
          </p:cNvPicPr>
          <p:nvPr/>
        </p:nvPicPr>
        <p:blipFill>
          <a:blip r:embed="rId5"/>
          <a:stretch>
            <a:fillRect/>
          </a:stretch>
        </p:blipFill>
        <p:spPr>
          <a:xfrm>
            <a:off x="5046820" y="1661783"/>
            <a:ext cx="6796988" cy="3534434"/>
          </a:xfrm>
          <a:prstGeom prst="rect">
            <a:avLst/>
          </a:prstGeom>
        </p:spPr>
      </p:pic>
      <p:sp>
        <p:nvSpPr>
          <p:cNvPr id="5" name="Tekstvak 4">
            <a:extLst>
              <a:ext uri="{FF2B5EF4-FFF2-40B4-BE49-F238E27FC236}">
                <a16:creationId xmlns:a16="http://schemas.microsoft.com/office/drawing/2014/main" id="{90FEE6B0-499F-4803-AF3A-DE874AB9DF34}"/>
              </a:ext>
            </a:extLst>
          </p:cNvPr>
          <p:cNvSpPr txBox="1"/>
          <p:nvPr/>
        </p:nvSpPr>
        <p:spPr>
          <a:xfrm>
            <a:off x="852487" y="2084218"/>
            <a:ext cx="3571875" cy="646331"/>
          </a:xfrm>
          <a:prstGeom prst="rect">
            <a:avLst/>
          </a:prstGeom>
          <a:noFill/>
        </p:spPr>
        <p:txBody>
          <a:bodyPr wrap="square" rtlCol="0">
            <a:spAutoFit/>
          </a:bodyPr>
          <a:lstStyle/>
          <a:p>
            <a:r>
              <a:rPr lang="nl-BE" dirty="0">
                <a:solidFill>
                  <a:srgbClr val="99CCFF"/>
                </a:solidFill>
              </a:rPr>
              <a:t>Ja, het aandeel ouderen steeg in vele gemeenten 10% in 10 jaar.</a:t>
            </a:r>
          </a:p>
        </p:txBody>
      </p:sp>
      <p:sp>
        <p:nvSpPr>
          <p:cNvPr id="8" name="Tekstvak 7">
            <a:extLst>
              <a:ext uri="{FF2B5EF4-FFF2-40B4-BE49-F238E27FC236}">
                <a16:creationId xmlns:a16="http://schemas.microsoft.com/office/drawing/2014/main" id="{4BA5BB7D-F00B-4115-9534-A8CCF6204D63}"/>
              </a:ext>
            </a:extLst>
          </p:cNvPr>
          <p:cNvSpPr txBox="1"/>
          <p:nvPr/>
        </p:nvSpPr>
        <p:spPr>
          <a:xfrm>
            <a:off x="852486" y="3429000"/>
            <a:ext cx="3657371" cy="369332"/>
          </a:xfrm>
          <a:prstGeom prst="rect">
            <a:avLst/>
          </a:prstGeom>
          <a:noFill/>
        </p:spPr>
        <p:txBody>
          <a:bodyPr wrap="square" rtlCol="0">
            <a:spAutoFit/>
          </a:bodyPr>
          <a:lstStyle/>
          <a:p>
            <a:r>
              <a:rPr lang="nl-BE" dirty="0">
                <a:solidFill>
                  <a:srgbClr val="99CCFF"/>
                </a:solidFill>
              </a:rPr>
              <a:t>Noord-Limburg en Oost-Vlaanderen</a:t>
            </a:r>
          </a:p>
        </p:txBody>
      </p:sp>
      <p:sp>
        <p:nvSpPr>
          <p:cNvPr id="10" name="Tekstvak 9">
            <a:extLst>
              <a:ext uri="{FF2B5EF4-FFF2-40B4-BE49-F238E27FC236}">
                <a16:creationId xmlns:a16="http://schemas.microsoft.com/office/drawing/2014/main" id="{320D5C35-05EF-4B17-9581-1150A7F511EE}"/>
              </a:ext>
            </a:extLst>
          </p:cNvPr>
          <p:cNvSpPr txBox="1"/>
          <p:nvPr/>
        </p:nvSpPr>
        <p:spPr>
          <a:xfrm>
            <a:off x="852486" y="5016637"/>
            <a:ext cx="3571875" cy="369332"/>
          </a:xfrm>
          <a:prstGeom prst="rect">
            <a:avLst/>
          </a:prstGeom>
          <a:noFill/>
        </p:spPr>
        <p:txBody>
          <a:bodyPr wrap="square" rtlCol="0">
            <a:spAutoFit/>
          </a:bodyPr>
          <a:lstStyle/>
          <a:p>
            <a:r>
              <a:rPr lang="nl-BE" dirty="0">
                <a:solidFill>
                  <a:srgbClr val="99CCFF"/>
                </a:solidFill>
              </a:rPr>
              <a:t>Vergrijzing</a:t>
            </a:r>
          </a:p>
        </p:txBody>
      </p:sp>
      <p:pic>
        <p:nvPicPr>
          <p:cNvPr id="2" name="Audio 1">
            <a:hlinkClick r:id="" action="ppaction://media"/>
            <a:extLst>
              <a:ext uri="{FF2B5EF4-FFF2-40B4-BE49-F238E27FC236}">
                <a16:creationId xmlns:a16="http://schemas.microsoft.com/office/drawing/2014/main" id="{3E90D4EF-6311-43D6-AEBD-5580CC33CCA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20903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7ACD0-602E-4611-92D5-5B63DBE6DFE2}"/>
              </a:ext>
            </a:extLst>
          </p:cNvPr>
          <p:cNvSpPr>
            <a:spLocks noGrp="1"/>
          </p:cNvSpPr>
          <p:nvPr>
            <p:ph type="title"/>
          </p:nvPr>
        </p:nvSpPr>
        <p:spPr>
          <a:xfrm>
            <a:off x="993853" y="1604772"/>
            <a:ext cx="3648456" cy="3648456"/>
          </a:xfrm>
          <a:prstGeom prst="flowChartDocument">
            <a:avLst/>
          </a:prstGeom>
          <a:solidFill>
            <a:schemeClr val="accent2"/>
          </a:solidFill>
          <a:ln>
            <a:noFill/>
          </a:ln>
        </p:spPr>
        <p:txBody>
          <a:bodyPr vert="horz" lIns="182880" tIns="182880" rIns="182880" bIns="182880" rtlCol="0" anchor="ctr">
            <a:normAutofit/>
          </a:bodyPr>
          <a:lstStyle/>
          <a:p>
            <a:r>
              <a:rPr lang="en-US" sz="3600">
                <a:solidFill>
                  <a:srgbClr val="FFFFFF"/>
                </a:solidFill>
              </a:rPr>
              <a:t>vergrijzing</a:t>
            </a:r>
          </a:p>
        </p:txBody>
      </p:sp>
      <p:sp>
        <p:nvSpPr>
          <p:cNvPr id="9" name="Flowchart: Document 8">
            <a:extLst>
              <a:ext uri="{FF2B5EF4-FFF2-40B4-BE49-F238E27FC236}">
                <a16:creationId xmlns:a16="http://schemas.microsoft.com/office/drawing/2014/main" id="{675206CB-6DC9-45BC-8396-75F288E967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1411" y="1442330"/>
            <a:ext cx="3973340" cy="3973340"/>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1CBD78-9089-4233-914A-0B1B3D6809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D301245-8BD2-4F6D-B455-23A1C6D053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speelgoed, tekening&#10;&#10;Automatisch gegenereerde beschrijving">
            <a:hlinkClick r:id="" action="ppaction://noaction"/>
            <a:extLst>
              <a:ext uri="{FF2B5EF4-FFF2-40B4-BE49-F238E27FC236}">
                <a16:creationId xmlns:a16="http://schemas.microsoft.com/office/drawing/2014/main" id="{10118AA6-9263-481A-8186-5B9E792E917A}"/>
              </a:ext>
            </a:extLst>
          </p:cNvPr>
          <p:cNvPicPr>
            <a:picLocks noGrp="1" noChangeAspect="1"/>
          </p:cNvPicPr>
          <p:nvPr>
            <p:ph idx="1"/>
          </p:nvPr>
        </p:nvPicPr>
        <p:blipFill rotWithShape="1">
          <a:blip r:embed="rId5"/>
          <a:srcRect l="54416" r="2584"/>
          <a:stretch/>
        </p:blipFill>
        <p:spPr>
          <a:xfrm>
            <a:off x="6577274" y="1122807"/>
            <a:ext cx="4017394" cy="4297680"/>
          </a:xfrm>
          <a:prstGeom prst="rect">
            <a:avLst/>
          </a:prstGeom>
        </p:spPr>
      </p:pic>
      <p:pic>
        <p:nvPicPr>
          <p:cNvPr id="3" name="Audio 2">
            <a:hlinkClick r:id="" action="ppaction://media"/>
            <a:extLst>
              <a:ext uri="{FF2B5EF4-FFF2-40B4-BE49-F238E27FC236}">
                <a16:creationId xmlns:a16="http://schemas.microsoft.com/office/drawing/2014/main" id="{55E47DFE-EFC3-4CA4-8921-C7EE63AFB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38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5A81DE5-C7FE-4BA2-83D0-BB0B4D928643}"/>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a:solidFill>
                  <a:schemeClr val="bg1"/>
                </a:solidFill>
              </a:rPr>
              <a:t>Pagina 311</a:t>
            </a:r>
          </a:p>
        </p:txBody>
      </p:sp>
      <p:sp>
        <p:nvSpPr>
          <p:cNvPr id="5" name="Tekstvak 4">
            <a:extLst>
              <a:ext uri="{FF2B5EF4-FFF2-40B4-BE49-F238E27FC236}">
                <a16:creationId xmlns:a16="http://schemas.microsoft.com/office/drawing/2014/main" id="{206910DA-7674-462E-BBFE-DA273DD9BB3A}"/>
              </a:ext>
            </a:extLst>
          </p:cNvPr>
          <p:cNvSpPr txBox="1"/>
          <p:nvPr/>
        </p:nvSpPr>
        <p:spPr>
          <a:xfrm>
            <a:off x="643467" y="2638044"/>
            <a:ext cx="3363974" cy="790956"/>
          </a:xfrm>
          <a:prstGeom prst="rect">
            <a:avLst/>
          </a:prstGeom>
        </p:spPr>
        <p:txBody>
          <a:bodyPr rtlCol="0">
            <a:normAutofit/>
          </a:bodyPr>
          <a:lstStyle/>
          <a:p>
            <a:pPr>
              <a:spcAft>
                <a:spcPts val="600"/>
              </a:spcAft>
            </a:pPr>
            <a:r>
              <a:rPr lang="nl-BE" dirty="0">
                <a:solidFill>
                  <a:schemeClr val="bg1"/>
                </a:solidFill>
              </a:rPr>
              <a:t>1. Wanneer zal de vergrijzing  West-Europa parten spelen?</a:t>
            </a:r>
          </a:p>
        </p:txBody>
      </p:sp>
      <p:pic>
        <p:nvPicPr>
          <p:cNvPr id="4" name="Afbeelding 3">
            <a:extLst>
              <a:ext uri="{FF2B5EF4-FFF2-40B4-BE49-F238E27FC236}">
                <a16:creationId xmlns:a16="http://schemas.microsoft.com/office/drawing/2014/main" id="{22C8D52A-AADD-4829-BE8D-DD3C237CC4D2}"/>
              </a:ext>
            </a:extLst>
          </p:cNvPr>
          <p:cNvPicPr>
            <a:picLocks noChangeAspect="1"/>
          </p:cNvPicPr>
          <p:nvPr/>
        </p:nvPicPr>
        <p:blipFill>
          <a:blip r:embed="rId6"/>
          <a:stretch>
            <a:fillRect/>
          </a:stretch>
        </p:blipFill>
        <p:spPr>
          <a:xfrm>
            <a:off x="5343757" y="279367"/>
            <a:ext cx="6204775" cy="6299265"/>
          </a:xfrm>
          <a:prstGeom prst="rect">
            <a:avLst/>
          </a:prstGeom>
        </p:spPr>
      </p:pic>
      <p:sp>
        <p:nvSpPr>
          <p:cNvPr id="10" name="Tekstvak 9">
            <a:extLst>
              <a:ext uri="{FF2B5EF4-FFF2-40B4-BE49-F238E27FC236}">
                <a16:creationId xmlns:a16="http://schemas.microsoft.com/office/drawing/2014/main" id="{774FA7DF-54C0-452B-A582-B3E6CF35114A}"/>
              </a:ext>
            </a:extLst>
          </p:cNvPr>
          <p:cNvSpPr txBox="1"/>
          <p:nvPr/>
        </p:nvSpPr>
        <p:spPr>
          <a:xfrm>
            <a:off x="965200" y="3428999"/>
            <a:ext cx="3685707" cy="2181226"/>
          </a:xfrm>
          <a:prstGeom prst="rect">
            <a:avLst/>
          </a:prstGeom>
        </p:spPr>
        <p:txBody>
          <a:bodyPr rtlCol="0">
            <a:normAutofit/>
          </a:bodyPr>
          <a:lstStyle/>
          <a:p>
            <a:pPr>
              <a:spcAft>
                <a:spcPts val="600"/>
              </a:spcAft>
            </a:pPr>
            <a:r>
              <a:rPr lang="nl-BE" dirty="0">
                <a:solidFill>
                  <a:srgbClr val="99CCFF"/>
                </a:solidFill>
              </a:rPr>
              <a:t>Rond 2025 is de hele babyboomgeneratie met pensioen. De kosten omtrent gezondheidszorg zullen dus blijven toenemen. </a:t>
            </a:r>
          </a:p>
        </p:txBody>
      </p:sp>
      <p:pic>
        <p:nvPicPr>
          <p:cNvPr id="3" name="Audio 2">
            <a:hlinkClick r:id="" action="ppaction://media"/>
            <a:extLst>
              <a:ext uri="{FF2B5EF4-FFF2-40B4-BE49-F238E27FC236}">
                <a16:creationId xmlns:a16="http://schemas.microsoft.com/office/drawing/2014/main" id="{90BFC1DD-B31F-456C-96A4-9488A028FB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165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F24E5A6-2945-454D-B236-E889EBF9C7E6}"/>
              </a:ext>
            </a:extLst>
          </p:cNvPr>
          <p:cNvPicPr>
            <a:picLocks noChangeAspect="1"/>
          </p:cNvPicPr>
          <p:nvPr/>
        </p:nvPicPr>
        <p:blipFill rotWithShape="1">
          <a:blip r:embed="rId5">
            <a:alphaModFix amt="40000"/>
          </a:blip>
          <a:srcRect l="13067" r="13601"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484D65CD-D499-4850-88A8-3AF6348DCAE7}"/>
              </a:ext>
            </a:extLst>
          </p:cNvPr>
          <p:cNvSpPr>
            <a:spLocks noGrp="1"/>
          </p:cNvSpPr>
          <p:nvPr>
            <p:ph type="title"/>
          </p:nvPr>
        </p:nvSpPr>
        <p:spPr>
          <a:xfrm>
            <a:off x="2231136" y="964692"/>
            <a:ext cx="7729728" cy="1188720"/>
          </a:xfrm>
          <a:noFill/>
          <a:ln>
            <a:solidFill>
              <a:srgbClr val="FFFFFF"/>
            </a:solidFill>
          </a:ln>
        </p:spPr>
        <p:txBody>
          <a:bodyPr>
            <a:normAutofit/>
          </a:bodyPr>
          <a:lstStyle/>
          <a:p>
            <a:r>
              <a:rPr lang="nl-BE">
                <a:solidFill>
                  <a:schemeClr val="tx1"/>
                </a:solidFill>
              </a:rPr>
              <a:t>opzoekwerk</a:t>
            </a:r>
          </a:p>
        </p:txBody>
      </p:sp>
      <p:sp>
        <p:nvSpPr>
          <p:cNvPr id="9" name="Content Placeholder 8">
            <a:extLst>
              <a:ext uri="{FF2B5EF4-FFF2-40B4-BE49-F238E27FC236}">
                <a16:creationId xmlns:a16="http://schemas.microsoft.com/office/drawing/2014/main" id="{4223FE1B-40F5-417A-830D-B199C62D1C8F}"/>
              </a:ext>
            </a:extLst>
          </p:cNvPr>
          <p:cNvSpPr>
            <a:spLocks noGrp="1"/>
          </p:cNvSpPr>
          <p:nvPr>
            <p:ph idx="1"/>
          </p:nvPr>
        </p:nvSpPr>
        <p:spPr>
          <a:xfrm>
            <a:off x="2231135" y="2638044"/>
            <a:ext cx="8821563" cy="3101983"/>
          </a:xfrm>
        </p:spPr>
        <p:txBody>
          <a:bodyPr>
            <a:normAutofit/>
          </a:bodyPr>
          <a:lstStyle/>
          <a:p>
            <a:r>
              <a:rPr lang="nl-NL" dirty="0"/>
              <a:t>Bekijk de website aan de hand van de weblink.</a:t>
            </a:r>
          </a:p>
          <a:p>
            <a:pPr>
              <a:buFont typeface="Wingdings" panose="05000000000000000000" pitchFamily="2" charset="2"/>
              <a:buChar char="à"/>
            </a:pPr>
            <a:r>
              <a:rPr lang="nl-NL" dirty="0">
                <a:sym typeface="Wingdings" panose="05000000000000000000" pitchFamily="2" charset="2"/>
                <a:hlinkClick r:id="rId6"/>
              </a:rPr>
              <a:t>https://www.populationpyramid.net/</a:t>
            </a:r>
            <a:endParaRPr lang="nl-NL" dirty="0">
              <a:sym typeface="Wingdings" panose="05000000000000000000" pitchFamily="2" charset="2"/>
            </a:endParaRPr>
          </a:p>
          <a:p>
            <a:pPr marL="0" indent="0">
              <a:buNone/>
            </a:pPr>
            <a:endParaRPr lang="nl-NL" dirty="0"/>
          </a:p>
          <a:p>
            <a:r>
              <a:rPr lang="nl-NL" dirty="0"/>
              <a:t>Bekijk de leeftijdsstructuur van </a:t>
            </a:r>
            <a:r>
              <a:rPr lang="nl-NL" sz="2000" b="1" dirty="0"/>
              <a:t>België</a:t>
            </a:r>
            <a:r>
              <a:rPr lang="nl-NL" dirty="0"/>
              <a:t>. </a:t>
            </a:r>
          </a:p>
          <a:p>
            <a:r>
              <a:rPr lang="nl-NL" dirty="0"/>
              <a:t>Onderzoek ook de </a:t>
            </a:r>
            <a:r>
              <a:rPr lang="nl-NL" sz="2000" b="1" dirty="0"/>
              <a:t>bevolkingstoename of –afname</a:t>
            </a:r>
            <a:r>
              <a:rPr lang="nl-NL" dirty="0"/>
              <a:t> aan de hand van de grafiek.</a:t>
            </a:r>
          </a:p>
        </p:txBody>
      </p:sp>
      <p:pic>
        <p:nvPicPr>
          <p:cNvPr id="7" name="Audio 6">
            <a:hlinkClick r:id="" action="ppaction://media"/>
            <a:extLst>
              <a:ext uri="{FF2B5EF4-FFF2-40B4-BE49-F238E27FC236}">
                <a16:creationId xmlns:a16="http://schemas.microsoft.com/office/drawing/2014/main" id="{D26FCDA1-3514-4F42-B515-B92113943A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87695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A0EF6-BB4A-458B-BC30-E26CE0EF2A84}"/>
              </a:ext>
            </a:extLst>
          </p:cNvPr>
          <p:cNvSpPr>
            <a:spLocks noGrp="1"/>
          </p:cNvSpPr>
          <p:nvPr>
            <p:ph type="title"/>
          </p:nvPr>
        </p:nvSpPr>
        <p:spPr>
          <a:xfrm>
            <a:off x="2231136" y="523613"/>
            <a:ext cx="7729728" cy="1188720"/>
          </a:xfrm>
        </p:spPr>
        <p:txBody>
          <a:bodyPr/>
          <a:lstStyle/>
          <a:p>
            <a:r>
              <a:rPr lang="nl-NL" dirty="0"/>
              <a:t>Gevolgen vergrijzing</a:t>
            </a:r>
            <a:endParaRPr lang="nl-BE" dirty="0"/>
          </a:p>
        </p:txBody>
      </p:sp>
      <p:sp>
        <p:nvSpPr>
          <p:cNvPr id="3" name="Tijdelijke aanduiding voor inhoud 2">
            <a:extLst>
              <a:ext uri="{FF2B5EF4-FFF2-40B4-BE49-F238E27FC236}">
                <a16:creationId xmlns:a16="http://schemas.microsoft.com/office/drawing/2014/main" id="{8D16DE01-33B1-4083-8873-F740F8A77D12}"/>
              </a:ext>
            </a:extLst>
          </p:cNvPr>
          <p:cNvSpPr>
            <a:spLocks noGrp="1"/>
          </p:cNvSpPr>
          <p:nvPr>
            <p:ph idx="1"/>
          </p:nvPr>
        </p:nvSpPr>
        <p:spPr>
          <a:xfrm>
            <a:off x="2231136" y="1837678"/>
            <a:ext cx="7729728" cy="4252404"/>
          </a:xfrm>
        </p:spPr>
        <p:txBody>
          <a:bodyPr>
            <a:normAutofit fontScale="92500" lnSpcReduction="10000"/>
          </a:bodyPr>
          <a:lstStyle/>
          <a:p>
            <a:pPr algn="just"/>
            <a:r>
              <a:rPr lang="nl-NL" b="1" dirty="0"/>
              <a:t>De levensverwachting van Vlaamse mannen is aan een inhaalbeweging bezig. Waar het verschil met vrouwen in 2007 nog iets meer dan vijf jaar bedroeg, was dat in 2017 nog zowat vier jaar. Dat blijkt uit nieuwe cijfers van het Vlaams Agentschap Zorg en Gezondheid.</a:t>
            </a:r>
          </a:p>
          <a:p>
            <a:pPr algn="just"/>
            <a:r>
              <a:rPr lang="nl-NL" dirty="0"/>
              <a:t>Het jaar 2017 telde het hoogste aantal sterfgevallen in dertig jaar. Maar dat is niet onlogisch met een groeiende en verouderende bevolking.</a:t>
            </a:r>
          </a:p>
          <a:p>
            <a:pPr algn="just"/>
            <a:r>
              <a:rPr lang="nl-NL" dirty="0"/>
              <a:t>Voor jongens geboren in 2017 ligt de levensverwachting op 80,3 jaar, tegenover 79,8 jaar vijf jaar eerder. Meisjes zouden gemiddeld 84,4 jaar worden, waar dat in 2014 nog 84,3 jaar was. Op lange termijn zit de levensverwachting zowel bij mannen als vrouwen dus nog altijd in stijgende lijn.</a:t>
            </a:r>
          </a:p>
          <a:p>
            <a:pPr algn="just"/>
            <a:r>
              <a:rPr lang="nl-NL" dirty="0"/>
              <a:t>Het aantal overlijdens in Vlaanderen klokte in 2017 af op 61.861, een record sinds lang. Maar dat verontrust Zorg en Gezondheid niet. ‘De babyboomgeneratie begint stilaan ouder te worden’, verduidelijkt dokter Anne Kongs. ‘Die ouderen hebben steeds meer nood aan zorg. Het aantal zorgbehoevenden is in de loop der jaren enkel gestegen. Dat fenomeen noemen we verwitting. Het is logisch dat we jaren tegenkomen waarin meer mensen sterven dan vroeger.’</a:t>
            </a:r>
            <a:endParaRPr lang="nl-BE" dirty="0"/>
          </a:p>
        </p:txBody>
      </p:sp>
      <p:sp>
        <p:nvSpPr>
          <p:cNvPr id="4" name="Tekstvak 3">
            <a:extLst>
              <a:ext uri="{FF2B5EF4-FFF2-40B4-BE49-F238E27FC236}">
                <a16:creationId xmlns:a16="http://schemas.microsoft.com/office/drawing/2014/main" id="{6F885793-01FE-4C39-92B2-901C8309F779}"/>
              </a:ext>
            </a:extLst>
          </p:cNvPr>
          <p:cNvSpPr txBox="1"/>
          <p:nvPr/>
        </p:nvSpPr>
        <p:spPr>
          <a:xfrm>
            <a:off x="2565646" y="6265752"/>
            <a:ext cx="7554897" cy="307777"/>
          </a:xfrm>
          <a:prstGeom prst="rect">
            <a:avLst/>
          </a:prstGeom>
          <a:noFill/>
        </p:spPr>
        <p:txBody>
          <a:bodyPr wrap="square" rtlCol="0">
            <a:spAutoFit/>
          </a:bodyPr>
          <a:lstStyle/>
          <a:p>
            <a:r>
              <a:rPr lang="nl-NL" sz="1400" dirty="0"/>
              <a:t>Naar: De Standaard (07/11/2019)</a:t>
            </a:r>
            <a:endParaRPr lang="nl-BE" sz="1400" dirty="0"/>
          </a:p>
        </p:txBody>
      </p:sp>
      <p:pic>
        <p:nvPicPr>
          <p:cNvPr id="5" name="Audio 4">
            <a:hlinkClick r:id="" action="ppaction://media"/>
            <a:extLst>
              <a:ext uri="{FF2B5EF4-FFF2-40B4-BE49-F238E27FC236}">
                <a16:creationId xmlns:a16="http://schemas.microsoft.com/office/drawing/2014/main" id="{B2769827-27A9-4832-B43F-737D148AF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49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0D9EEF-758D-42A9-A7BA-C57C49761E7C}"/>
              </a:ext>
            </a:extLst>
          </p:cNvPr>
          <p:cNvSpPr>
            <a:spLocks noGrp="1"/>
          </p:cNvSpPr>
          <p:nvPr>
            <p:ph type="title"/>
          </p:nvPr>
        </p:nvSpPr>
        <p:spPr>
          <a:xfrm>
            <a:off x="643467" y="643467"/>
            <a:ext cx="3363974" cy="1728044"/>
          </a:xfrm>
          <a:noFill/>
          <a:ln>
            <a:solidFill>
              <a:schemeClr val="bg1"/>
            </a:solidFill>
          </a:ln>
        </p:spPr>
        <p:txBody>
          <a:bodyPr vert="horz" wrap="square" lIns="274320" tIns="182880" rIns="274320" bIns="182880" rtlCol="0" anchorCtr="1">
            <a:normAutofit/>
          </a:bodyPr>
          <a:lstStyle/>
          <a:p>
            <a:r>
              <a:rPr lang="en-US" dirty="0" err="1">
                <a:solidFill>
                  <a:schemeClr val="bg1"/>
                </a:solidFill>
              </a:rPr>
              <a:t>Pagina</a:t>
            </a:r>
            <a:r>
              <a:rPr lang="en-US" dirty="0">
                <a:solidFill>
                  <a:schemeClr val="bg1"/>
                </a:solidFill>
              </a:rPr>
              <a:t> 311</a:t>
            </a:r>
          </a:p>
        </p:txBody>
      </p:sp>
      <p:sp>
        <p:nvSpPr>
          <p:cNvPr id="6" name="Tekstvak 5">
            <a:extLst>
              <a:ext uri="{FF2B5EF4-FFF2-40B4-BE49-F238E27FC236}">
                <a16:creationId xmlns:a16="http://schemas.microsoft.com/office/drawing/2014/main" id="{6240BB97-5826-4F56-A64A-4D112EAB9C2D}"/>
              </a:ext>
            </a:extLst>
          </p:cNvPr>
          <p:cNvSpPr txBox="1"/>
          <p:nvPr/>
        </p:nvSpPr>
        <p:spPr>
          <a:xfrm>
            <a:off x="643468" y="2638044"/>
            <a:ext cx="3363974" cy="905256"/>
          </a:xfrm>
          <a:prstGeom prst="rect">
            <a:avLst/>
          </a:prstGeom>
        </p:spPr>
        <p:txBody>
          <a:bodyPr rtlCol="0">
            <a:normAutofit/>
          </a:bodyPr>
          <a:lstStyle/>
          <a:p>
            <a:pPr marL="285750" indent="-285750">
              <a:spcAft>
                <a:spcPts val="600"/>
              </a:spcAft>
              <a:buFont typeface="Arial" panose="020B0604020202020204" pitchFamily="34" charset="0"/>
              <a:buChar char="•"/>
            </a:pPr>
            <a:r>
              <a:rPr lang="nl-NL" dirty="0">
                <a:solidFill>
                  <a:schemeClr val="bg1"/>
                </a:solidFill>
              </a:rPr>
              <a:t>Wat houdt de verwitting van de bevolking in?</a:t>
            </a:r>
            <a:endParaRPr lang="nl-BE" dirty="0">
              <a:solidFill>
                <a:schemeClr val="bg1"/>
              </a:solidFill>
            </a:endParaRPr>
          </a:p>
        </p:txBody>
      </p:sp>
      <p:pic>
        <p:nvPicPr>
          <p:cNvPr id="5" name="Afbeelding 4">
            <a:extLst>
              <a:ext uri="{FF2B5EF4-FFF2-40B4-BE49-F238E27FC236}">
                <a16:creationId xmlns:a16="http://schemas.microsoft.com/office/drawing/2014/main" id="{C8C7CB3F-2B0C-4101-837B-2694CE71BC10}"/>
              </a:ext>
            </a:extLst>
          </p:cNvPr>
          <p:cNvPicPr>
            <a:picLocks noChangeAspect="1"/>
          </p:cNvPicPr>
          <p:nvPr/>
        </p:nvPicPr>
        <p:blipFill>
          <a:blip r:embed="rId6"/>
          <a:stretch>
            <a:fillRect/>
          </a:stretch>
        </p:blipFill>
        <p:spPr>
          <a:xfrm>
            <a:off x="5297763" y="1692113"/>
            <a:ext cx="6250769" cy="3312907"/>
          </a:xfrm>
          <a:prstGeom prst="rect">
            <a:avLst/>
          </a:prstGeom>
        </p:spPr>
      </p:pic>
      <p:sp>
        <p:nvSpPr>
          <p:cNvPr id="13" name="Tekstvak 12">
            <a:extLst>
              <a:ext uri="{FF2B5EF4-FFF2-40B4-BE49-F238E27FC236}">
                <a16:creationId xmlns:a16="http://schemas.microsoft.com/office/drawing/2014/main" id="{63362FF5-2FD5-4932-9AAA-B911BC0FC812}"/>
              </a:ext>
            </a:extLst>
          </p:cNvPr>
          <p:cNvSpPr txBox="1"/>
          <p:nvPr/>
        </p:nvSpPr>
        <p:spPr>
          <a:xfrm>
            <a:off x="1038687" y="3238219"/>
            <a:ext cx="3612222" cy="905256"/>
          </a:xfrm>
          <a:prstGeom prst="rect">
            <a:avLst/>
          </a:prstGeom>
        </p:spPr>
        <p:txBody>
          <a:bodyPr rtlCol="0">
            <a:normAutofit/>
          </a:bodyPr>
          <a:lstStyle/>
          <a:p>
            <a:pPr marL="285750" indent="-285750" algn="just">
              <a:spcAft>
                <a:spcPts val="600"/>
              </a:spcAft>
              <a:buFont typeface="Arial" panose="020B0604020202020204" pitchFamily="34" charset="0"/>
              <a:buChar char="•"/>
            </a:pPr>
            <a:r>
              <a:rPr lang="nl-NL" sz="2000" dirty="0">
                <a:solidFill>
                  <a:srgbClr val="99CCFF"/>
                </a:solidFill>
              </a:rPr>
              <a:t>Het is de toename van het aantal oude zorgbehoevenden.</a:t>
            </a:r>
            <a:endParaRPr lang="nl-BE" sz="2000" dirty="0">
              <a:solidFill>
                <a:srgbClr val="99CCFF"/>
              </a:solidFill>
            </a:endParaRPr>
          </a:p>
        </p:txBody>
      </p:sp>
      <p:sp>
        <p:nvSpPr>
          <p:cNvPr id="16" name="Tekstvak 15">
            <a:extLst>
              <a:ext uri="{FF2B5EF4-FFF2-40B4-BE49-F238E27FC236}">
                <a16:creationId xmlns:a16="http://schemas.microsoft.com/office/drawing/2014/main" id="{C872BE2A-13D2-4997-9CC1-A273504A6237}"/>
              </a:ext>
            </a:extLst>
          </p:cNvPr>
          <p:cNvSpPr txBox="1"/>
          <p:nvPr/>
        </p:nvSpPr>
        <p:spPr>
          <a:xfrm>
            <a:off x="643467" y="4099764"/>
            <a:ext cx="3363974" cy="905256"/>
          </a:xfrm>
          <a:prstGeom prst="rect">
            <a:avLst/>
          </a:prstGeom>
        </p:spPr>
        <p:txBody>
          <a:bodyPr rtlCol="0">
            <a:normAutofit/>
          </a:bodyPr>
          <a:lstStyle/>
          <a:p>
            <a:pPr marL="285750" indent="-285750">
              <a:spcAft>
                <a:spcPts val="600"/>
              </a:spcAft>
              <a:buFont typeface="Arial" panose="020B0604020202020204" pitchFamily="34" charset="0"/>
              <a:buChar char="•"/>
            </a:pPr>
            <a:r>
              <a:rPr lang="nl-NL" dirty="0">
                <a:solidFill>
                  <a:schemeClr val="bg1"/>
                </a:solidFill>
              </a:rPr>
              <a:t>Wat is het verschil tussen de vergrijzing en verwitting?</a:t>
            </a:r>
            <a:endParaRPr lang="nl-BE" dirty="0">
              <a:solidFill>
                <a:schemeClr val="bg1"/>
              </a:solidFill>
            </a:endParaRPr>
          </a:p>
        </p:txBody>
      </p:sp>
      <p:sp>
        <p:nvSpPr>
          <p:cNvPr id="17" name="Tekstvak 16">
            <a:extLst>
              <a:ext uri="{FF2B5EF4-FFF2-40B4-BE49-F238E27FC236}">
                <a16:creationId xmlns:a16="http://schemas.microsoft.com/office/drawing/2014/main" id="{AB5BCD51-B471-4A31-9E59-A24E78AE05C3}"/>
              </a:ext>
            </a:extLst>
          </p:cNvPr>
          <p:cNvSpPr txBox="1"/>
          <p:nvPr/>
        </p:nvSpPr>
        <p:spPr>
          <a:xfrm>
            <a:off x="1038687" y="4811454"/>
            <a:ext cx="3515558" cy="1744580"/>
          </a:xfrm>
          <a:prstGeom prst="rect">
            <a:avLst/>
          </a:prstGeom>
        </p:spPr>
        <p:txBody>
          <a:bodyPr rtlCol="0">
            <a:normAutofit fontScale="92500" lnSpcReduction="20000"/>
          </a:bodyPr>
          <a:lstStyle/>
          <a:p>
            <a:pPr marL="285750" indent="-285750">
              <a:spcAft>
                <a:spcPts val="600"/>
              </a:spcAft>
              <a:buFont typeface="Arial" panose="020B0604020202020204" pitchFamily="34" charset="0"/>
              <a:buChar char="•"/>
            </a:pPr>
            <a:r>
              <a:rPr lang="nl-NL" sz="2000" dirty="0">
                <a:solidFill>
                  <a:srgbClr val="99CCFF"/>
                </a:solidFill>
              </a:rPr>
              <a:t>De vergrijzing omvat alle 65-plussers die zelfstandig en actief kunnen leven. De verwitting omvat de ouderen die nood hebben aan zorg. Tevens rekenen we de 80-plussers tot de verwitting.</a:t>
            </a:r>
            <a:endParaRPr lang="nl-BE" sz="2000" dirty="0">
              <a:solidFill>
                <a:srgbClr val="99CCFF"/>
              </a:solidFill>
            </a:endParaRPr>
          </a:p>
        </p:txBody>
      </p:sp>
      <p:pic>
        <p:nvPicPr>
          <p:cNvPr id="3" name="Audio 2">
            <a:hlinkClick r:id="" action="ppaction://media"/>
            <a:extLst>
              <a:ext uri="{FF2B5EF4-FFF2-40B4-BE49-F238E27FC236}">
                <a16:creationId xmlns:a16="http://schemas.microsoft.com/office/drawing/2014/main" id="{2EB1A8FC-12F8-43BA-89C2-318A784E53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257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2497307-EF15-4BB5-8165-21CB9EC2349A}"/>
              </a:ext>
            </a:extLst>
          </p:cNvPr>
          <p:cNvSpPr>
            <a:spLocks noGrp="1"/>
          </p:cNvSpPr>
          <p:nvPr>
            <p:ph type="title"/>
          </p:nvPr>
        </p:nvSpPr>
        <p:spPr>
          <a:xfrm>
            <a:off x="665427" y="640080"/>
            <a:ext cx="3323443" cy="1243851"/>
          </a:xfrm>
        </p:spPr>
        <p:txBody>
          <a:bodyPr vert="horz" lIns="274320" tIns="182880" rIns="274320" bIns="182880" rtlCol="0" anchor="ctr" anchorCtr="1">
            <a:normAutofit/>
          </a:bodyPr>
          <a:lstStyle/>
          <a:p>
            <a:r>
              <a:rPr lang="en-US" dirty="0" err="1"/>
              <a:t>Pagina</a:t>
            </a:r>
            <a:r>
              <a:rPr lang="en-US" dirty="0"/>
              <a:t> 311</a:t>
            </a:r>
          </a:p>
        </p:txBody>
      </p:sp>
      <p:pic>
        <p:nvPicPr>
          <p:cNvPr id="4" name="Afbeelding 3" descr="Afbeelding met schermafbeelding&#10;&#10;Automatisch gegenereerde beschrijving">
            <a:extLst>
              <a:ext uri="{FF2B5EF4-FFF2-40B4-BE49-F238E27FC236}">
                <a16:creationId xmlns:a16="http://schemas.microsoft.com/office/drawing/2014/main" id="{B1742DBB-D298-4617-8326-7EA589A4E030}"/>
              </a:ext>
            </a:extLst>
          </p:cNvPr>
          <p:cNvPicPr>
            <a:picLocks noChangeAspect="1"/>
          </p:cNvPicPr>
          <p:nvPr/>
        </p:nvPicPr>
        <p:blipFill>
          <a:blip r:embed="rId6"/>
          <a:stretch>
            <a:fillRect/>
          </a:stretch>
        </p:blipFill>
        <p:spPr>
          <a:xfrm>
            <a:off x="5372056" y="640080"/>
            <a:ext cx="6102184" cy="5263134"/>
          </a:xfrm>
          <a:prstGeom prst="rect">
            <a:avLst/>
          </a:prstGeom>
        </p:spPr>
      </p:pic>
      <p:sp>
        <p:nvSpPr>
          <p:cNvPr id="5" name="Tekstvak 4">
            <a:extLst>
              <a:ext uri="{FF2B5EF4-FFF2-40B4-BE49-F238E27FC236}">
                <a16:creationId xmlns:a16="http://schemas.microsoft.com/office/drawing/2014/main" id="{659C8989-F95D-4A07-9B26-DEADDF02A32F}"/>
              </a:ext>
            </a:extLst>
          </p:cNvPr>
          <p:cNvSpPr txBox="1"/>
          <p:nvPr/>
        </p:nvSpPr>
        <p:spPr>
          <a:xfrm>
            <a:off x="665426" y="2361460"/>
            <a:ext cx="3323443" cy="646331"/>
          </a:xfrm>
          <a:prstGeom prst="rect">
            <a:avLst/>
          </a:prstGeom>
          <a:noFill/>
        </p:spPr>
        <p:txBody>
          <a:bodyPr wrap="square" rtlCol="0">
            <a:spAutoFit/>
          </a:bodyPr>
          <a:lstStyle/>
          <a:p>
            <a:pPr marL="285750" indent="-285750">
              <a:buFont typeface="Arial" panose="020B0604020202020204" pitchFamily="34" charset="0"/>
              <a:buChar char="•"/>
            </a:pPr>
            <a:r>
              <a:rPr lang="nl-BE" dirty="0"/>
              <a:t>Wat is het verloop van de leeftijdsstructuur?</a:t>
            </a:r>
          </a:p>
        </p:txBody>
      </p:sp>
      <p:sp>
        <p:nvSpPr>
          <p:cNvPr id="8" name="Tekstvak 7">
            <a:extLst>
              <a:ext uri="{FF2B5EF4-FFF2-40B4-BE49-F238E27FC236}">
                <a16:creationId xmlns:a16="http://schemas.microsoft.com/office/drawing/2014/main" id="{6C27AE1D-6047-4DE1-A8DB-319EB7EEA2A3}"/>
              </a:ext>
            </a:extLst>
          </p:cNvPr>
          <p:cNvSpPr txBox="1"/>
          <p:nvPr/>
        </p:nvSpPr>
        <p:spPr>
          <a:xfrm>
            <a:off x="1074340" y="4887851"/>
            <a:ext cx="3579957" cy="1754326"/>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solidFill>
              </a:rPr>
              <a:t>De generatie na de babyboomers koos bewust voor minder kinderen. Die trend zette de bevolking voort.</a:t>
            </a:r>
          </a:p>
          <a:p>
            <a:pPr marL="285750" indent="-285750">
              <a:buFont typeface="Arial" panose="020B0604020202020204" pitchFamily="34" charset="0"/>
              <a:buChar char="•"/>
            </a:pPr>
            <a:r>
              <a:rPr lang="nl-BE" dirty="0">
                <a:solidFill>
                  <a:schemeClr val="bg1"/>
                </a:solidFill>
              </a:rPr>
              <a:t>Dat fenomeen noemen we </a:t>
            </a:r>
            <a:r>
              <a:rPr lang="nl-BE" b="1" dirty="0"/>
              <a:t>ontgroening</a:t>
            </a:r>
            <a:r>
              <a:rPr lang="nl-BE" dirty="0"/>
              <a:t>.</a:t>
            </a:r>
          </a:p>
        </p:txBody>
      </p:sp>
      <p:sp>
        <p:nvSpPr>
          <p:cNvPr id="10" name="Tekstvak 9">
            <a:extLst>
              <a:ext uri="{FF2B5EF4-FFF2-40B4-BE49-F238E27FC236}">
                <a16:creationId xmlns:a16="http://schemas.microsoft.com/office/drawing/2014/main" id="{4C48E0B3-795C-43AB-AE5F-D19DC26B77E1}"/>
              </a:ext>
            </a:extLst>
          </p:cNvPr>
          <p:cNvSpPr txBox="1"/>
          <p:nvPr/>
        </p:nvSpPr>
        <p:spPr>
          <a:xfrm>
            <a:off x="1074340" y="3051479"/>
            <a:ext cx="3323443" cy="923330"/>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bg1"/>
                </a:solidFill>
              </a:rPr>
              <a:t>De leeftijdsstructuur slinkt naarmate de leeftijd van de bevolking daalt.</a:t>
            </a:r>
          </a:p>
        </p:txBody>
      </p:sp>
      <p:sp>
        <p:nvSpPr>
          <p:cNvPr id="12" name="Tekstvak 11">
            <a:extLst>
              <a:ext uri="{FF2B5EF4-FFF2-40B4-BE49-F238E27FC236}">
                <a16:creationId xmlns:a16="http://schemas.microsoft.com/office/drawing/2014/main" id="{1EFEDEEE-1D21-43E7-B8EC-F4CA09204594}"/>
              </a:ext>
            </a:extLst>
          </p:cNvPr>
          <p:cNvSpPr txBox="1"/>
          <p:nvPr/>
        </p:nvSpPr>
        <p:spPr>
          <a:xfrm>
            <a:off x="665425" y="4210364"/>
            <a:ext cx="3323443" cy="646331"/>
          </a:xfrm>
          <a:prstGeom prst="rect">
            <a:avLst/>
          </a:prstGeom>
          <a:noFill/>
        </p:spPr>
        <p:txBody>
          <a:bodyPr wrap="square" rtlCol="0">
            <a:spAutoFit/>
          </a:bodyPr>
          <a:lstStyle/>
          <a:p>
            <a:pPr marL="285750" indent="-285750">
              <a:buFont typeface="Arial" panose="020B0604020202020204" pitchFamily="34" charset="0"/>
              <a:buChar char="•"/>
            </a:pPr>
            <a:r>
              <a:rPr lang="nl-BE" dirty="0"/>
              <a:t>Waarom worden er steeds minder kinderen geboren?</a:t>
            </a:r>
          </a:p>
        </p:txBody>
      </p:sp>
      <p:pic>
        <p:nvPicPr>
          <p:cNvPr id="7" name="Audio 6">
            <a:hlinkClick r:id="" action="ppaction://media"/>
            <a:extLst>
              <a:ext uri="{FF2B5EF4-FFF2-40B4-BE49-F238E27FC236}">
                <a16:creationId xmlns:a16="http://schemas.microsoft.com/office/drawing/2014/main" id="{051BC3F3-AFF3-4FF2-A171-B38FC96344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0589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6BFC5F-E38F-4296-8035-0BC6AB00FB24}"/>
              </a:ext>
            </a:extLst>
          </p:cNvPr>
          <p:cNvSpPr>
            <a:spLocks noGrp="1"/>
          </p:cNvSpPr>
          <p:nvPr>
            <p:ph type="title"/>
          </p:nvPr>
        </p:nvSpPr>
        <p:spPr>
          <a:xfrm>
            <a:off x="2231136" y="591830"/>
            <a:ext cx="7729728" cy="1188720"/>
          </a:xfrm>
        </p:spPr>
        <p:txBody>
          <a:bodyPr/>
          <a:lstStyle/>
          <a:p>
            <a:r>
              <a:rPr lang="nl-BE" dirty="0"/>
              <a:t>leesplezier</a:t>
            </a:r>
          </a:p>
        </p:txBody>
      </p:sp>
      <p:pic>
        <p:nvPicPr>
          <p:cNvPr id="5" name="Tijdelijke aanduiding voor inhoud 4" descr="Afbeelding met boek, bureau, tafel, computer&#10;&#10;Automatisch gegenereerde beschrijving">
            <a:extLst>
              <a:ext uri="{FF2B5EF4-FFF2-40B4-BE49-F238E27FC236}">
                <a16:creationId xmlns:a16="http://schemas.microsoft.com/office/drawing/2014/main" id="{E4FBDACE-E747-408B-A8B6-F54867D28E8A}"/>
              </a:ext>
            </a:extLst>
          </p:cNvPr>
          <p:cNvPicPr>
            <a:picLocks noGrp="1" noChangeAspect="1"/>
          </p:cNvPicPr>
          <p:nvPr>
            <p:ph idx="1"/>
          </p:nvPr>
        </p:nvPicPr>
        <p:blipFill>
          <a:blip r:embed="rId5"/>
          <a:stretch>
            <a:fillRect/>
          </a:stretch>
        </p:blipFill>
        <p:spPr>
          <a:xfrm rot="20848780">
            <a:off x="1902190" y="224588"/>
            <a:ext cx="1494427" cy="1612284"/>
          </a:xfrm>
        </p:spPr>
      </p:pic>
      <p:pic>
        <p:nvPicPr>
          <p:cNvPr id="6" name="Afbeelding 5">
            <a:extLst>
              <a:ext uri="{FF2B5EF4-FFF2-40B4-BE49-F238E27FC236}">
                <a16:creationId xmlns:a16="http://schemas.microsoft.com/office/drawing/2014/main" id="{564C4958-D3DE-4D00-AF17-2293C7C06501}"/>
              </a:ext>
            </a:extLst>
          </p:cNvPr>
          <p:cNvPicPr>
            <a:picLocks noChangeAspect="1"/>
          </p:cNvPicPr>
          <p:nvPr/>
        </p:nvPicPr>
        <p:blipFill>
          <a:blip r:embed="rId6"/>
          <a:stretch>
            <a:fillRect/>
          </a:stretch>
        </p:blipFill>
        <p:spPr>
          <a:xfrm>
            <a:off x="3262755" y="1979687"/>
            <a:ext cx="5666490" cy="4621651"/>
          </a:xfrm>
          <a:prstGeom prst="rect">
            <a:avLst/>
          </a:prstGeom>
        </p:spPr>
      </p:pic>
      <p:sp>
        <p:nvSpPr>
          <p:cNvPr id="7" name="Tekstvak 6">
            <a:extLst>
              <a:ext uri="{FF2B5EF4-FFF2-40B4-BE49-F238E27FC236}">
                <a16:creationId xmlns:a16="http://schemas.microsoft.com/office/drawing/2014/main" id="{59A705BB-8BF5-4E32-81DF-CAFB479A8A4C}"/>
              </a:ext>
            </a:extLst>
          </p:cNvPr>
          <p:cNvSpPr txBox="1"/>
          <p:nvPr/>
        </p:nvSpPr>
        <p:spPr>
          <a:xfrm>
            <a:off x="8052047" y="6447449"/>
            <a:ext cx="1624614" cy="307777"/>
          </a:xfrm>
          <a:prstGeom prst="rect">
            <a:avLst/>
          </a:prstGeom>
          <a:noFill/>
        </p:spPr>
        <p:txBody>
          <a:bodyPr wrap="square" rtlCol="0">
            <a:spAutoFit/>
          </a:bodyPr>
          <a:lstStyle/>
          <a:p>
            <a:r>
              <a:rPr lang="nl-BE" sz="1400" dirty="0"/>
              <a:t>Pagina 312</a:t>
            </a:r>
          </a:p>
        </p:txBody>
      </p:sp>
      <p:pic>
        <p:nvPicPr>
          <p:cNvPr id="3" name="Audio 2">
            <a:hlinkClick r:id="" action="ppaction://media"/>
            <a:extLst>
              <a:ext uri="{FF2B5EF4-FFF2-40B4-BE49-F238E27FC236}">
                <a16:creationId xmlns:a16="http://schemas.microsoft.com/office/drawing/2014/main" id="{E2B555FD-63DC-4BF6-9AD1-6ACA6949AC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14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B0BE338-0B7F-4651-A6EC-C1B8E08EC0E9}"/>
              </a:ext>
            </a:extLst>
          </p:cNvPr>
          <p:cNvSpPr>
            <a:spLocks noGrp="1"/>
          </p:cNvSpPr>
          <p:nvPr>
            <p:ph type="title"/>
          </p:nvPr>
        </p:nvSpPr>
        <p:spPr>
          <a:xfrm>
            <a:off x="643467" y="643467"/>
            <a:ext cx="3363974" cy="1090083"/>
          </a:xfrm>
          <a:noFill/>
          <a:ln>
            <a:solidFill>
              <a:schemeClr val="bg1"/>
            </a:solidFill>
          </a:ln>
        </p:spPr>
        <p:txBody>
          <a:bodyPr wrap="square">
            <a:normAutofit/>
          </a:bodyPr>
          <a:lstStyle/>
          <a:p>
            <a:r>
              <a:rPr lang="nl-BE">
                <a:solidFill>
                  <a:schemeClr val="bg1"/>
                </a:solidFill>
              </a:rPr>
              <a:t>Pagina 312</a:t>
            </a:r>
          </a:p>
        </p:txBody>
      </p:sp>
      <p:sp>
        <p:nvSpPr>
          <p:cNvPr id="3" name="Tijdelijke aanduiding voor inhoud 2">
            <a:extLst>
              <a:ext uri="{FF2B5EF4-FFF2-40B4-BE49-F238E27FC236}">
                <a16:creationId xmlns:a16="http://schemas.microsoft.com/office/drawing/2014/main" id="{E38AC2F9-6F4B-4C45-9B86-FDAA56206D5F}"/>
              </a:ext>
            </a:extLst>
          </p:cNvPr>
          <p:cNvSpPr>
            <a:spLocks noGrp="1"/>
          </p:cNvSpPr>
          <p:nvPr>
            <p:ph idx="1"/>
          </p:nvPr>
        </p:nvSpPr>
        <p:spPr>
          <a:xfrm>
            <a:off x="643468" y="1971674"/>
            <a:ext cx="3699932" cy="4081991"/>
          </a:xfrm>
        </p:spPr>
        <p:txBody>
          <a:bodyPr>
            <a:normAutofit/>
          </a:bodyPr>
          <a:lstStyle/>
          <a:p>
            <a:r>
              <a:rPr lang="nl-BE" dirty="0">
                <a:solidFill>
                  <a:schemeClr val="bg1"/>
                </a:solidFill>
              </a:rPr>
              <a:t>Welke twee bijkomende kosten brengt de vergrijzing mee?</a:t>
            </a:r>
          </a:p>
          <a:p>
            <a:endParaRPr lang="nl-BE" dirty="0">
              <a:solidFill>
                <a:schemeClr val="bg1"/>
              </a:solidFill>
            </a:endParaRPr>
          </a:p>
          <a:p>
            <a:endParaRPr lang="nl-BE" dirty="0">
              <a:solidFill>
                <a:schemeClr val="bg1"/>
              </a:solidFill>
            </a:endParaRPr>
          </a:p>
          <a:p>
            <a:endParaRPr lang="nl-BE" dirty="0">
              <a:solidFill>
                <a:schemeClr val="bg1"/>
              </a:solidFill>
            </a:endParaRPr>
          </a:p>
          <a:p>
            <a:r>
              <a:rPr lang="nl-BE" dirty="0">
                <a:solidFill>
                  <a:schemeClr val="bg1"/>
                </a:solidFill>
              </a:rPr>
              <a:t>Hoeveel procent van het BBP zal in 2060 naar beide kosten gaan?</a:t>
            </a:r>
          </a:p>
        </p:txBody>
      </p:sp>
      <p:pic>
        <p:nvPicPr>
          <p:cNvPr id="5" name="Afbeelding 4">
            <a:extLst>
              <a:ext uri="{FF2B5EF4-FFF2-40B4-BE49-F238E27FC236}">
                <a16:creationId xmlns:a16="http://schemas.microsoft.com/office/drawing/2014/main" id="{4704284B-0F98-435D-A51B-36A1930F7AFB}"/>
              </a:ext>
            </a:extLst>
          </p:cNvPr>
          <p:cNvPicPr>
            <a:picLocks noChangeAspect="1"/>
          </p:cNvPicPr>
          <p:nvPr/>
        </p:nvPicPr>
        <p:blipFill rotWithShape="1">
          <a:blip r:embed="rId6"/>
          <a:srcRect l="1" r="38785"/>
          <a:stretch/>
        </p:blipFill>
        <p:spPr>
          <a:xfrm>
            <a:off x="6391369" y="643467"/>
            <a:ext cx="4063556" cy="5410199"/>
          </a:xfrm>
          <a:prstGeom prst="rect">
            <a:avLst/>
          </a:prstGeom>
        </p:spPr>
      </p:pic>
      <p:sp>
        <p:nvSpPr>
          <p:cNvPr id="6" name="Tekstvak 5">
            <a:extLst>
              <a:ext uri="{FF2B5EF4-FFF2-40B4-BE49-F238E27FC236}">
                <a16:creationId xmlns:a16="http://schemas.microsoft.com/office/drawing/2014/main" id="{092ABDFB-07AA-4C97-A88D-5CBEE486A6D8}"/>
              </a:ext>
            </a:extLst>
          </p:cNvPr>
          <p:cNvSpPr txBox="1"/>
          <p:nvPr/>
        </p:nvSpPr>
        <p:spPr>
          <a:xfrm>
            <a:off x="862610" y="2702235"/>
            <a:ext cx="3636238" cy="646331"/>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rgbClr val="99CCFF"/>
                </a:solidFill>
              </a:rPr>
              <a:t>Pensioenlasten en bijkomende kosten voor de gezondheidszorg</a:t>
            </a:r>
          </a:p>
        </p:txBody>
      </p:sp>
      <p:sp>
        <p:nvSpPr>
          <p:cNvPr id="9" name="Tekstvak 8">
            <a:extLst>
              <a:ext uri="{FF2B5EF4-FFF2-40B4-BE49-F238E27FC236}">
                <a16:creationId xmlns:a16="http://schemas.microsoft.com/office/drawing/2014/main" id="{89667F94-0992-4278-B5D2-A65514834A1D}"/>
              </a:ext>
            </a:extLst>
          </p:cNvPr>
          <p:cNvSpPr txBox="1"/>
          <p:nvPr/>
        </p:nvSpPr>
        <p:spPr>
          <a:xfrm>
            <a:off x="862610" y="4541392"/>
            <a:ext cx="3636238" cy="584775"/>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rgbClr val="99CCFF"/>
                </a:solidFill>
              </a:rPr>
              <a:t>30,6% van het BBP</a:t>
            </a:r>
          </a:p>
          <a:p>
            <a:r>
              <a:rPr lang="nl-BE" sz="1400" dirty="0">
                <a:solidFill>
                  <a:srgbClr val="99CCFF"/>
                </a:solidFill>
              </a:rPr>
              <a:t>      (cijfers uit 2014)</a:t>
            </a:r>
          </a:p>
        </p:txBody>
      </p:sp>
      <p:pic>
        <p:nvPicPr>
          <p:cNvPr id="4" name="Audio 3">
            <a:hlinkClick r:id="" action="ppaction://media"/>
            <a:extLst>
              <a:ext uri="{FF2B5EF4-FFF2-40B4-BE49-F238E27FC236}">
                <a16:creationId xmlns:a16="http://schemas.microsoft.com/office/drawing/2014/main" id="{37738CD7-5477-43A8-AC3C-A7B0C29A5C4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169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F23BC6-4DD1-40C9-9387-04CE32802C2D}"/>
              </a:ext>
            </a:extLst>
          </p:cNvPr>
          <p:cNvSpPr>
            <a:spLocks noGrp="1"/>
          </p:cNvSpPr>
          <p:nvPr>
            <p:ph type="title"/>
          </p:nvPr>
        </p:nvSpPr>
        <p:spPr>
          <a:xfrm>
            <a:off x="804672" y="964692"/>
            <a:ext cx="3066937" cy="1188720"/>
          </a:xfrm>
        </p:spPr>
        <p:txBody>
          <a:bodyPr>
            <a:normAutofit/>
          </a:bodyPr>
          <a:lstStyle/>
          <a:p>
            <a:r>
              <a:rPr lang="nl-BE"/>
              <a:t>actueel</a:t>
            </a:r>
            <a:endParaRPr lang="nl-BE" dirty="0"/>
          </a:p>
        </p:txBody>
      </p:sp>
      <p:sp>
        <p:nvSpPr>
          <p:cNvPr id="3" name="Tijdelijke aanduiding voor inhoud 2">
            <a:extLst>
              <a:ext uri="{FF2B5EF4-FFF2-40B4-BE49-F238E27FC236}">
                <a16:creationId xmlns:a16="http://schemas.microsoft.com/office/drawing/2014/main" id="{06D69D6D-BBA6-4246-81BF-7D1D9B4C4059}"/>
              </a:ext>
            </a:extLst>
          </p:cNvPr>
          <p:cNvSpPr>
            <a:spLocks noGrp="1"/>
          </p:cNvSpPr>
          <p:nvPr>
            <p:ph idx="1"/>
          </p:nvPr>
        </p:nvSpPr>
        <p:spPr>
          <a:xfrm>
            <a:off x="803244" y="2638044"/>
            <a:ext cx="3066536" cy="3263206"/>
          </a:xfrm>
        </p:spPr>
        <p:txBody>
          <a:bodyPr>
            <a:normAutofit/>
          </a:bodyPr>
          <a:lstStyle/>
          <a:p>
            <a:r>
              <a:rPr lang="nl-BE"/>
              <a:t>Onderzoek door de studiecommissie van de vergrijzing</a:t>
            </a:r>
            <a:endParaRPr lang="nl-BE" dirty="0"/>
          </a:p>
        </p:txBody>
      </p:sp>
      <p:sp>
        <p:nvSpPr>
          <p:cNvPr id="9" name="Rectangle 8">
            <a:extLst>
              <a:ext uri="{FF2B5EF4-FFF2-40B4-BE49-F238E27FC236}">
                <a16:creationId xmlns:a16="http://schemas.microsoft.com/office/drawing/2014/main" id="{6515FC82-3453-4CBE-8895-4CCFF33952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5FD847B-65C0-4027-8DFC-70CB42451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84323F30-3937-4850-9276-E38218CA2286}"/>
              </a:ext>
            </a:extLst>
          </p:cNvPr>
          <p:cNvPicPr>
            <a:picLocks noChangeAspect="1"/>
          </p:cNvPicPr>
          <p:nvPr/>
        </p:nvPicPr>
        <p:blipFill>
          <a:blip r:embed="rId5"/>
          <a:stretch>
            <a:fillRect/>
          </a:stretch>
        </p:blipFill>
        <p:spPr>
          <a:xfrm>
            <a:off x="5282204" y="1293275"/>
            <a:ext cx="5309388" cy="4279392"/>
          </a:xfrm>
          <a:prstGeom prst="rect">
            <a:avLst/>
          </a:prstGeom>
        </p:spPr>
      </p:pic>
      <p:pic>
        <p:nvPicPr>
          <p:cNvPr id="5" name="Audio 4">
            <a:hlinkClick r:id="" action="ppaction://media"/>
            <a:extLst>
              <a:ext uri="{FF2B5EF4-FFF2-40B4-BE49-F238E27FC236}">
                <a16:creationId xmlns:a16="http://schemas.microsoft.com/office/drawing/2014/main" id="{B7697FE2-DB6D-490B-8FEB-077B73834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9005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8C00D91-BB3A-4C78-936E-64D7743E79BC}"/>
              </a:ext>
            </a:extLst>
          </p:cNvPr>
          <p:cNvPicPr>
            <a:picLocks noChangeAspect="1"/>
          </p:cNvPicPr>
          <p:nvPr/>
        </p:nvPicPr>
        <p:blipFill rotWithShape="1">
          <a:blip r:embed="rId5"/>
          <a:srcRect r="3" b="1858"/>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7280CE3A-26CC-4BF8-B159-8B5EAE8B16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2418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3D79DC1-6CFF-4943-95AB-0667C2E0C266}"/>
              </a:ext>
            </a:extLst>
          </p:cNvPr>
          <p:cNvSpPr>
            <a:spLocks noGrp="1"/>
          </p:cNvSpPr>
          <p:nvPr>
            <p:ph type="title"/>
          </p:nvPr>
        </p:nvSpPr>
        <p:spPr>
          <a:xfrm>
            <a:off x="643467" y="643467"/>
            <a:ext cx="3363974" cy="1023408"/>
          </a:xfrm>
          <a:noFill/>
          <a:ln>
            <a:solidFill>
              <a:schemeClr val="bg1"/>
            </a:solidFill>
          </a:ln>
        </p:spPr>
        <p:txBody>
          <a:bodyPr wrap="square">
            <a:normAutofit/>
          </a:bodyPr>
          <a:lstStyle/>
          <a:p>
            <a:r>
              <a:rPr lang="nl-BE">
                <a:solidFill>
                  <a:schemeClr val="bg1"/>
                </a:solidFill>
              </a:rPr>
              <a:t>Pagina 312</a:t>
            </a:r>
          </a:p>
        </p:txBody>
      </p:sp>
      <p:sp>
        <p:nvSpPr>
          <p:cNvPr id="3" name="Tijdelijke aanduiding voor inhoud 2">
            <a:extLst>
              <a:ext uri="{FF2B5EF4-FFF2-40B4-BE49-F238E27FC236}">
                <a16:creationId xmlns:a16="http://schemas.microsoft.com/office/drawing/2014/main" id="{83A0E9CF-6CD0-4049-A469-BA8A2A87A824}"/>
              </a:ext>
            </a:extLst>
          </p:cNvPr>
          <p:cNvSpPr>
            <a:spLocks noGrp="1"/>
          </p:cNvSpPr>
          <p:nvPr>
            <p:ph idx="1"/>
          </p:nvPr>
        </p:nvSpPr>
        <p:spPr>
          <a:xfrm>
            <a:off x="643468" y="1981200"/>
            <a:ext cx="3642782" cy="4072466"/>
          </a:xfrm>
        </p:spPr>
        <p:txBody>
          <a:bodyPr>
            <a:normAutofit/>
          </a:bodyPr>
          <a:lstStyle/>
          <a:p>
            <a:r>
              <a:rPr lang="nl-BE" dirty="0">
                <a:solidFill>
                  <a:schemeClr val="bg1"/>
                </a:solidFill>
              </a:rPr>
              <a:t>Waar moet de overheid volgens Jo </a:t>
            </a:r>
            <a:r>
              <a:rPr lang="nl-BE" dirty="0" err="1">
                <a:solidFill>
                  <a:schemeClr val="bg1"/>
                </a:solidFill>
              </a:rPr>
              <a:t>Liebeer</a:t>
            </a:r>
            <a:r>
              <a:rPr lang="nl-BE" dirty="0">
                <a:solidFill>
                  <a:schemeClr val="bg1"/>
                </a:solidFill>
              </a:rPr>
              <a:t> voor zorgen als ze de vergrijzing betaalbaar wil houden?</a:t>
            </a:r>
          </a:p>
          <a:p>
            <a:endParaRPr lang="nl-BE" dirty="0">
              <a:solidFill>
                <a:schemeClr val="bg1"/>
              </a:solidFill>
            </a:endParaRPr>
          </a:p>
          <a:p>
            <a:endParaRPr lang="nl-BE" dirty="0">
              <a:solidFill>
                <a:schemeClr val="bg1"/>
              </a:solidFill>
            </a:endParaRPr>
          </a:p>
          <a:p>
            <a:endParaRPr lang="nl-BE" dirty="0">
              <a:solidFill>
                <a:schemeClr val="bg1"/>
              </a:solidFill>
            </a:endParaRPr>
          </a:p>
          <a:p>
            <a:endParaRPr lang="nl-BE" dirty="0">
              <a:solidFill>
                <a:schemeClr val="bg1"/>
              </a:solidFill>
            </a:endParaRPr>
          </a:p>
          <a:p>
            <a:r>
              <a:rPr lang="nl-BE" dirty="0">
                <a:solidFill>
                  <a:schemeClr val="bg1"/>
                </a:solidFill>
              </a:rPr>
              <a:t>Waarom legt Jo </a:t>
            </a:r>
            <a:r>
              <a:rPr lang="nl-BE" dirty="0" err="1">
                <a:solidFill>
                  <a:schemeClr val="bg1"/>
                </a:solidFill>
              </a:rPr>
              <a:t>Liebeer</a:t>
            </a:r>
            <a:r>
              <a:rPr lang="nl-BE" dirty="0">
                <a:solidFill>
                  <a:schemeClr val="bg1"/>
                </a:solidFill>
              </a:rPr>
              <a:t> daar de nadruk op?</a:t>
            </a:r>
          </a:p>
        </p:txBody>
      </p:sp>
      <p:pic>
        <p:nvPicPr>
          <p:cNvPr id="4" name="Afbeelding 3">
            <a:extLst>
              <a:ext uri="{FF2B5EF4-FFF2-40B4-BE49-F238E27FC236}">
                <a16:creationId xmlns:a16="http://schemas.microsoft.com/office/drawing/2014/main" id="{F7CEF997-CD8D-4DC2-B790-BCF182A50E49}"/>
              </a:ext>
            </a:extLst>
          </p:cNvPr>
          <p:cNvPicPr>
            <a:picLocks noChangeAspect="1"/>
          </p:cNvPicPr>
          <p:nvPr/>
        </p:nvPicPr>
        <p:blipFill rotWithShape="1">
          <a:blip r:embed="rId6"/>
          <a:srcRect l="1" r="38785"/>
          <a:stretch/>
        </p:blipFill>
        <p:spPr>
          <a:xfrm>
            <a:off x="6391369" y="643467"/>
            <a:ext cx="4063556" cy="5410199"/>
          </a:xfrm>
          <a:prstGeom prst="rect">
            <a:avLst/>
          </a:prstGeom>
        </p:spPr>
      </p:pic>
      <p:sp>
        <p:nvSpPr>
          <p:cNvPr id="5" name="Tekstvak 4">
            <a:extLst>
              <a:ext uri="{FF2B5EF4-FFF2-40B4-BE49-F238E27FC236}">
                <a16:creationId xmlns:a16="http://schemas.microsoft.com/office/drawing/2014/main" id="{38624093-0A82-41CC-8847-D84070182832}"/>
              </a:ext>
            </a:extLst>
          </p:cNvPr>
          <p:cNvSpPr txBox="1"/>
          <p:nvPr/>
        </p:nvSpPr>
        <p:spPr>
          <a:xfrm>
            <a:off x="974217" y="3047910"/>
            <a:ext cx="3864102" cy="1200329"/>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rgbClr val="99CCFF"/>
                </a:solidFill>
              </a:rPr>
              <a:t>Het aanmoedigen van de economische bedrijvigheid in Vlaanderen, een gezond budgettair beleid, meer werkgelegenheid …</a:t>
            </a:r>
          </a:p>
        </p:txBody>
      </p:sp>
      <p:sp>
        <p:nvSpPr>
          <p:cNvPr id="8" name="Tekstvak 7">
            <a:extLst>
              <a:ext uri="{FF2B5EF4-FFF2-40B4-BE49-F238E27FC236}">
                <a16:creationId xmlns:a16="http://schemas.microsoft.com/office/drawing/2014/main" id="{1EA24940-30D4-44AC-8D4A-56A2DFE5CA6F}"/>
              </a:ext>
            </a:extLst>
          </p:cNvPr>
          <p:cNvSpPr txBox="1"/>
          <p:nvPr/>
        </p:nvSpPr>
        <p:spPr>
          <a:xfrm>
            <a:off x="974217" y="5167662"/>
            <a:ext cx="3864102" cy="646331"/>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rgbClr val="99CCFF"/>
                </a:solidFill>
              </a:rPr>
              <a:t>Hij is bestuurder van </a:t>
            </a:r>
            <a:r>
              <a:rPr lang="nl-BE" dirty="0" err="1">
                <a:solidFill>
                  <a:srgbClr val="99CCFF"/>
                </a:solidFill>
              </a:rPr>
              <a:t>Voka</a:t>
            </a:r>
            <a:r>
              <a:rPr lang="nl-BE" dirty="0">
                <a:solidFill>
                  <a:srgbClr val="99CCFF"/>
                </a:solidFill>
              </a:rPr>
              <a:t>. Dat is een werkgeversorganisatie.</a:t>
            </a:r>
          </a:p>
        </p:txBody>
      </p:sp>
      <p:pic>
        <p:nvPicPr>
          <p:cNvPr id="12" name="Audio 11">
            <a:hlinkClick r:id="" action="ppaction://media"/>
            <a:extLst>
              <a:ext uri="{FF2B5EF4-FFF2-40B4-BE49-F238E27FC236}">
                <a16:creationId xmlns:a16="http://schemas.microsoft.com/office/drawing/2014/main" id="{6DE1F91C-33FA-4B31-BEB2-A26A5E35837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3555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D8637D1-41DD-4B3F-A51F-FE20C70AD35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De vraag van vandaag</a:t>
            </a:r>
          </a:p>
        </p:txBody>
      </p:sp>
      <p:sp>
        <p:nvSpPr>
          <p:cNvPr id="3" name="Tijdelijke aanduiding voor inhoud 2">
            <a:extLst>
              <a:ext uri="{FF2B5EF4-FFF2-40B4-BE49-F238E27FC236}">
                <a16:creationId xmlns:a16="http://schemas.microsoft.com/office/drawing/2014/main" id="{B7969A87-1D39-42DA-BB1D-0DD549A28E4B}"/>
              </a:ext>
            </a:extLst>
          </p:cNvPr>
          <p:cNvSpPr>
            <a:spLocks noGrp="1"/>
          </p:cNvSpPr>
          <p:nvPr>
            <p:ph idx="1"/>
          </p:nvPr>
        </p:nvSpPr>
        <p:spPr>
          <a:xfrm>
            <a:off x="643468" y="2638044"/>
            <a:ext cx="3363974" cy="3415622"/>
          </a:xfrm>
        </p:spPr>
        <p:txBody>
          <a:bodyPr>
            <a:normAutofit/>
          </a:bodyPr>
          <a:lstStyle/>
          <a:p>
            <a:r>
              <a:rPr lang="nl-BE" dirty="0">
                <a:solidFill>
                  <a:schemeClr val="bg1"/>
                </a:solidFill>
              </a:rPr>
              <a:t>Is economische groei noodzakelijk op lange termijn ten opzichte van de vergrijzing?</a:t>
            </a:r>
          </a:p>
        </p:txBody>
      </p:sp>
      <p:pic>
        <p:nvPicPr>
          <p:cNvPr id="5" name="Tijdelijke aanduiding voor inhoud 3" descr="Afbeelding met speelgoed, tekening&#10;&#10;Automatisch gegenereerde beschrijving">
            <a:hlinkClick r:id="" action="ppaction://noaction"/>
            <a:extLst>
              <a:ext uri="{FF2B5EF4-FFF2-40B4-BE49-F238E27FC236}">
                <a16:creationId xmlns:a16="http://schemas.microsoft.com/office/drawing/2014/main" id="{A2A6F8D6-5C7D-4F4E-85B3-427AEC82F759}"/>
              </a:ext>
            </a:extLst>
          </p:cNvPr>
          <p:cNvPicPr>
            <a:picLocks noChangeAspect="1"/>
          </p:cNvPicPr>
          <p:nvPr/>
        </p:nvPicPr>
        <p:blipFill rotWithShape="1">
          <a:blip r:embed="rId6"/>
          <a:srcRect l="54416" r="2584"/>
          <a:stretch/>
        </p:blipFill>
        <p:spPr>
          <a:xfrm>
            <a:off x="5894469" y="643467"/>
            <a:ext cx="5057356" cy="5410199"/>
          </a:xfrm>
          <a:prstGeom prst="rect">
            <a:avLst/>
          </a:prstGeom>
        </p:spPr>
      </p:pic>
      <p:sp>
        <p:nvSpPr>
          <p:cNvPr id="4" name="Tekstvak 3">
            <a:extLst>
              <a:ext uri="{FF2B5EF4-FFF2-40B4-BE49-F238E27FC236}">
                <a16:creationId xmlns:a16="http://schemas.microsoft.com/office/drawing/2014/main" id="{4C5F21F5-BDE1-4695-86A2-D5EA377F7A42}"/>
              </a:ext>
            </a:extLst>
          </p:cNvPr>
          <p:cNvSpPr txBox="1"/>
          <p:nvPr/>
        </p:nvSpPr>
        <p:spPr>
          <a:xfrm>
            <a:off x="1240175" y="3563160"/>
            <a:ext cx="3471051" cy="1569660"/>
          </a:xfrm>
          <a:prstGeom prst="rect">
            <a:avLst/>
          </a:prstGeom>
          <a:noFill/>
        </p:spPr>
        <p:txBody>
          <a:bodyPr wrap="square" rtlCol="0">
            <a:spAutoFit/>
          </a:bodyPr>
          <a:lstStyle/>
          <a:p>
            <a:pPr>
              <a:spcAft>
                <a:spcPts val="600"/>
              </a:spcAft>
            </a:pPr>
            <a:r>
              <a:rPr lang="nl-BE" i="1" dirty="0">
                <a:solidFill>
                  <a:srgbClr val="99CCFF"/>
                </a:solidFill>
              </a:rPr>
              <a:t>De (stijgende) kosten van de vergrijzing kunnen op die manier worden opgevangen. </a:t>
            </a:r>
          </a:p>
          <a:p>
            <a:pPr>
              <a:spcAft>
                <a:spcPts val="600"/>
              </a:spcAft>
            </a:pPr>
            <a:endParaRPr lang="nl-BE" i="1" dirty="0">
              <a:solidFill>
                <a:srgbClr val="99CCFF"/>
              </a:solidFill>
            </a:endParaRPr>
          </a:p>
          <a:p>
            <a:pPr>
              <a:spcAft>
                <a:spcPts val="600"/>
              </a:spcAft>
            </a:pPr>
            <a:r>
              <a:rPr lang="nl-BE" sz="1400" dirty="0">
                <a:solidFill>
                  <a:srgbClr val="99CCFF"/>
                </a:solidFill>
              </a:rPr>
              <a:t>Pagina 312</a:t>
            </a:r>
          </a:p>
        </p:txBody>
      </p:sp>
      <p:pic>
        <p:nvPicPr>
          <p:cNvPr id="11" name="Audio 10">
            <a:hlinkClick r:id="" action="ppaction://media"/>
            <a:extLst>
              <a:ext uri="{FF2B5EF4-FFF2-40B4-BE49-F238E27FC236}">
                <a16:creationId xmlns:a16="http://schemas.microsoft.com/office/drawing/2014/main" id="{642299BF-2BC5-4A68-BE7F-51FB58A40F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686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Afbeelding 2" descr="Afbeelding met schermafbeelding, vogel&#10;&#10;Automatisch gegenereerde beschrijving">
            <a:extLst>
              <a:ext uri="{FF2B5EF4-FFF2-40B4-BE49-F238E27FC236}">
                <a16:creationId xmlns:a16="http://schemas.microsoft.com/office/drawing/2014/main" id="{71E03C53-C697-4AE2-A11A-5351CA65C17D}"/>
              </a:ext>
            </a:extLst>
          </p:cNvPr>
          <p:cNvPicPr>
            <a:picLocks noChangeAspect="1"/>
          </p:cNvPicPr>
          <p:nvPr/>
        </p:nvPicPr>
        <p:blipFill>
          <a:blip r:embed="rId6"/>
          <a:stretch>
            <a:fillRect/>
          </a:stretch>
        </p:blipFill>
        <p:spPr>
          <a:xfrm>
            <a:off x="321733" y="3377509"/>
            <a:ext cx="4671595" cy="1705131"/>
          </a:xfrm>
          <a:prstGeom prst="rect">
            <a:avLst/>
          </a:prstGeom>
        </p:spPr>
      </p:pic>
      <p:sp>
        <p:nvSpPr>
          <p:cNvPr id="14" name="Rectangle 13">
            <a:extLst>
              <a:ext uri="{FF2B5EF4-FFF2-40B4-BE49-F238E27FC236}">
                <a16:creationId xmlns:a16="http://schemas.microsoft.com/office/drawing/2014/main" id="{DCD3F51F-E0F2-41F0-9EAD-111C87DFF5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84D1F4B-7B64-4EC1-96A4-78BBE46D9C74}"/>
              </a:ext>
            </a:extLst>
          </p:cNvPr>
          <p:cNvSpPr>
            <a:spLocks noGrp="1"/>
          </p:cNvSpPr>
          <p:nvPr>
            <p:ph type="title"/>
          </p:nvPr>
        </p:nvSpPr>
        <p:spPr>
          <a:xfrm>
            <a:off x="6119732" y="1290025"/>
            <a:ext cx="5291327" cy="1188720"/>
          </a:xfrm>
          <a:solidFill>
            <a:srgbClr val="FFFFFF"/>
          </a:solidFill>
          <a:ln>
            <a:solidFill>
              <a:srgbClr val="404040"/>
            </a:solidFill>
          </a:ln>
        </p:spPr>
        <p:txBody>
          <a:bodyPr>
            <a:normAutofit/>
          </a:bodyPr>
          <a:lstStyle/>
          <a:p>
            <a:r>
              <a:rPr lang="nl-BE" dirty="0"/>
              <a:t>Actueel </a:t>
            </a:r>
          </a:p>
        </p:txBody>
      </p:sp>
      <p:pic>
        <p:nvPicPr>
          <p:cNvPr id="6" name="Afbeelding 5" descr="Afbeelding met fles, donker, zitten, verkeer&#10;&#10;Automatisch gegenereerde beschrijving">
            <a:extLst>
              <a:ext uri="{FF2B5EF4-FFF2-40B4-BE49-F238E27FC236}">
                <a16:creationId xmlns:a16="http://schemas.microsoft.com/office/drawing/2014/main" id="{DBDC9609-721A-4CD2-A1F9-2F30F5BB259B}"/>
              </a:ext>
            </a:extLst>
          </p:cNvPr>
          <p:cNvPicPr>
            <a:picLocks noChangeAspect="1"/>
          </p:cNvPicPr>
          <p:nvPr/>
        </p:nvPicPr>
        <p:blipFill>
          <a:blip r:embed="rId7"/>
          <a:stretch>
            <a:fillRect/>
          </a:stretch>
        </p:blipFill>
        <p:spPr>
          <a:xfrm>
            <a:off x="321733" y="2004667"/>
            <a:ext cx="4671595" cy="1051109"/>
          </a:xfrm>
          <a:prstGeom prst="rect">
            <a:avLst/>
          </a:prstGeom>
        </p:spPr>
      </p:pic>
      <p:sp>
        <p:nvSpPr>
          <p:cNvPr id="9" name="Tijdelijke aanduiding voor inhoud 8">
            <a:extLst>
              <a:ext uri="{FF2B5EF4-FFF2-40B4-BE49-F238E27FC236}">
                <a16:creationId xmlns:a16="http://schemas.microsoft.com/office/drawing/2014/main" id="{BF87861C-08B9-469A-B604-E415B965CE36}"/>
              </a:ext>
            </a:extLst>
          </p:cNvPr>
          <p:cNvSpPr>
            <a:spLocks noGrp="1"/>
          </p:cNvSpPr>
          <p:nvPr>
            <p:ph idx="1"/>
          </p:nvPr>
        </p:nvSpPr>
        <p:spPr>
          <a:xfrm>
            <a:off x="6119732" y="2858703"/>
            <a:ext cx="5865122" cy="3018314"/>
          </a:xfrm>
        </p:spPr>
        <p:txBody>
          <a:bodyPr>
            <a:normAutofit/>
          </a:bodyPr>
          <a:lstStyle/>
          <a:p>
            <a:r>
              <a:rPr lang="nl-BE" dirty="0">
                <a:solidFill>
                  <a:srgbClr val="FFFFFF"/>
                </a:solidFill>
              </a:rPr>
              <a:t>Welke gevolgen heeft de coronacrisis op de vergrijzing?</a:t>
            </a:r>
          </a:p>
          <a:p>
            <a:endParaRPr lang="nl-BE" dirty="0">
              <a:solidFill>
                <a:srgbClr val="FFFFFF"/>
              </a:solidFill>
            </a:endParaRPr>
          </a:p>
          <a:p>
            <a:endParaRPr lang="nl-BE" dirty="0">
              <a:solidFill>
                <a:srgbClr val="FFFFFF"/>
              </a:solidFill>
            </a:endParaRPr>
          </a:p>
          <a:p>
            <a:pPr marL="0" indent="0">
              <a:buNone/>
            </a:pPr>
            <a:endParaRPr lang="nl-BE" dirty="0">
              <a:solidFill>
                <a:srgbClr val="FFFFFF"/>
              </a:solidFill>
            </a:endParaRPr>
          </a:p>
          <a:p>
            <a:r>
              <a:rPr lang="nl-BE" dirty="0">
                <a:solidFill>
                  <a:srgbClr val="FFFFFF"/>
                </a:solidFill>
              </a:rPr>
              <a:t>Welke effecten zijn er voor de ontgroening van de bevolking?</a:t>
            </a:r>
          </a:p>
        </p:txBody>
      </p:sp>
      <p:pic>
        <p:nvPicPr>
          <p:cNvPr id="11" name="Tijdelijke aanduiding voor inhoud 4" descr="Afbeelding met blauw, tafel, zitten, klein&#10;&#10;Automatisch gegenereerde beschrijving">
            <a:extLst>
              <a:ext uri="{FF2B5EF4-FFF2-40B4-BE49-F238E27FC236}">
                <a16:creationId xmlns:a16="http://schemas.microsoft.com/office/drawing/2014/main" id="{798B476C-B4C9-4C12-8842-5EB863825DAD}"/>
              </a:ext>
            </a:extLst>
          </p:cNvPr>
          <p:cNvPicPr>
            <a:picLocks noChangeAspect="1"/>
          </p:cNvPicPr>
          <p:nvPr/>
        </p:nvPicPr>
        <p:blipFill>
          <a:blip r:embed="rId8"/>
          <a:stretch>
            <a:fillRect/>
          </a:stretch>
        </p:blipFill>
        <p:spPr>
          <a:xfrm rot="20798288">
            <a:off x="5826529" y="1082323"/>
            <a:ext cx="1625296" cy="1148712"/>
          </a:xfrm>
          <a:prstGeom prst="rect">
            <a:avLst/>
          </a:prstGeom>
        </p:spPr>
      </p:pic>
      <p:sp>
        <p:nvSpPr>
          <p:cNvPr id="10" name="Tekstvak 9">
            <a:extLst>
              <a:ext uri="{FF2B5EF4-FFF2-40B4-BE49-F238E27FC236}">
                <a16:creationId xmlns:a16="http://schemas.microsoft.com/office/drawing/2014/main" id="{1BF7212C-5366-4E6C-9E60-C21AB51501D5}"/>
              </a:ext>
            </a:extLst>
          </p:cNvPr>
          <p:cNvSpPr txBox="1"/>
          <p:nvPr/>
        </p:nvSpPr>
        <p:spPr>
          <a:xfrm>
            <a:off x="6639177" y="3249228"/>
            <a:ext cx="5113537" cy="1200329"/>
          </a:xfrm>
          <a:prstGeom prst="rect">
            <a:avLst/>
          </a:prstGeom>
          <a:noFill/>
        </p:spPr>
        <p:txBody>
          <a:bodyPr wrap="square" rtlCol="0">
            <a:spAutoFit/>
          </a:bodyPr>
          <a:lstStyle/>
          <a:p>
            <a:r>
              <a:rPr lang="nl-BE" dirty="0"/>
              <a:t>Er zijn nog geen wetenschappelijke resultaten omtrent de gevolgen. Wel sterven meer 65-plussers aan de pandemie. De vergrijzing zal waarschijnlijk (!) lichtjes afnemen.</a:t>
            </a:r>
          </a:p>
        </p:txBody>
      </p:sp>
      <p:sp>
        <p:nvSpPr>
          <p:cNvPr id="13" name="Tekstvak 12">
            <a:extLst>
              <a:ext uri="{FF2B5EF4-FFF2-40B4-BE49-F238E27FC236}">
                <a16:creationId xmlns:a16="http://schemas.microsoft.com/office/drawing/2014/main" id="{ECDB29F2-1359-41D4-941D-EDAA3B295284}"/>
              </a:ext>
            </a:extLst>
          </p:cNvPr>
          <p:cNvSpPr txBox="1"/>
          <p:nvPr/>
        </p:nvSpPr>
        <p:spPr>
          <a:xfrm>
            <a:off x="6639176" y="5167179"/>
            <a:ext cx="5113537" cy="1200329"/>
          </a:xfrm>
          <a:prstGeom prst="rect">
            <a:avLst/>
          </a:prstGeom>
          <a:noFill/>
        </p:spPr>
        <p:txBody>
          <a:bodyPr wrap="square" rtlCol="0">
            <a:spAutoFit/>
          </a:bodyPr>
          <a:lstStyle/>
          <a:p>
            <a:r>
              <a:rPr lang="nl-BE" dirty="0"/>
              <a:t>Indien de babyboom eind 2020 plaatsvindt, zal dat gevolgen hebben voor de ontgroening. Er zullen dan meer kinderen geboren worden dan men oorspronkelijk verwachtte.</a:t>
            </a:r>
          </a:p>
        </p:txBody>
      </p:sp>
      <p:pic>
        <p:nvPicPr>
          <p:cNvPr id="4" name="Audio 3">
            <a:hlinkClick r:id="" action="ppaction://media"/>
            <a:extLst>
              <a:ext uri="{FF2B5EF4-FFF2-40B4-BE49-F238E27FC236}">
                <a16:creationId xmlns:a16="http://schemas.microsoft.com/office/drawing/2014/main" id="{0D73CD18-114E-4174-84A5-0D2584AA05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7006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0"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570AE-688F-4D02-AA31-1B95C8D02FED}"/>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3 uitgangspunten</a:t>
            </a:r>
          </a:p>
        </p:txBody>
      </p:sp>
      <p:sp>
        <p:nvSpPr>
          <p:cNvPr id="20" name="Rectangle 19">
            <a:extLst>
              <a:ext uri="{FF2B5EF4-FFF2-40B4-BE49-F238E27FC236}">
                <a16:creationId xmlns:a16="http://schemas.microsoft.com/office/drawing/2014/main" id="{0F974576-6F9E-4B11-8273-A9F0AE188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7032" y="640555"/>
            <a:ext cx="9498768"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FECC3EF-DDFD-4B14-B98F-B6E7328109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0700" y="806112"/>
            <a:ext cx="9171432"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a:hlinkClick r:id="rId4" action="ppaction://hlinksldjump"/>
            <a:extLst>
              <a:ext uri="{FF2B5EF4-FFF2-40B4-BE49-F238E27FC236}">
                <a16:creationId xmlns:a16="http://schemas.microsoft.com/office/drawing/2014/main" id="{106CF796-3E10-4313-8F49-6ADFC66C2EE4}"/>
              </a:ext>
            </a:extLst>
          </p:cNvPr>
          <p:cNvPicPr>
            <a:picLocks noChangeAspect="1"/>
          </p:cNvPicPr>
          <p:nvPr/>
        </p:nvPicPr>
        <p:blipFill rotWithShape="1">
          <a:blip r:embed="rId5"/>
          <a:srcRect t="5738" r="-1" b="14370"/>
          <a:stretch/>
        </p:blipFill>
        <p:spPr>
          <a:xfrm>
            <a:off x="1818610" y="1232011"/>
            <a:ext cx="2632773" cy="2103354"/>
          </a:xfrm>
          <a:prstGeom prst="rect">
            <a:avLst/>
          </a:prstGeom>
        </p:spPr>
      </p:pic>
      <p:pic>
        <p:nvPicPr>
          <p:cNvPr id="7" name="Afbeelding 6" descr="Afbeelding met kamer&#10;&#10;Automatisch gegenereerde beschrijving">
            <a:hlinkClick r:id="rId6" action="ppaction://hlinksldjump"/>
            <a:extLst>
              <a:ext uri="{FF2B5EF4-FFF2-40B4-BE49-F238E27FC236}">
                <a16:creationId xmlns:a16="http://schemas.microsoft.com/office/drawing/2014/main" id="{DC907F2D-F7EC-4DD7-A5EA-87CD55395F9C}"/>
              </a:ext>
            </a:extLst>
          </p:cNvPr>
          <p:cNvPicPr>
            <a:picLocks noChangeAspect="1"/>
          </p:cNvPicPr>
          <p:nvPr/>
        </p:nvPicPr>
        <p:blipFill rotWithShape="1">
          <a:blip r:embed="rId7"/>
          <a:srcRect l="9622" r="13648" b="3"/>
          <a:stretch/>
        </p:blipFill>
        <p:spPr>
          <a:xfrm>
            <a:off x="4773115" y="1224331"/>
            <a:ext cx="2632777" cy="2118715"/>
          </a:xfrm>
          <a:prstGeom prst="rect">
            <a:avLst/>
          </a:prstGeom>
        </p:spPr>
      </p:pic>
      <p:pic>
        <p:nvPicPr>
          <p:cNvPr id="5" name="Afbeelding 4" descr="Afbeelding met speelgoed, tekening&#10;&#10;Automatisch gegenereerde beschrijving">
            <a:hlinkClick r:id="rId8" action="ppaction://hlinksldjump"/>
            <a:extLst>
              <a:ext uri="{FF2B5EF4-FFF2-40B4-BE49-F238E27FC236}">
                <a16:creationId xmlns:a16="http://schemas.microsoft.com/office/drawing/2014/main" id="{893D4D6B-24CD-4384-8CB8-392B11A3575E}"/>
              </a:ext>
            </a:extLst>
          </p:cNvPr>
          <p:cNvPicPr>
            <a:picLocks noChangeAspect="1"/>
          </p:cNvPicPr>
          <p:nvPr/>
        </p:nvPicPr>
        <p:blipFill rotWithShape="1">
          <a:blip r:embed="rId9"/>
          <a:srcRect l="42652" r="2" b="2"/>
          <a:stretch/>
        </p:blipFill>
        <p:spPr>
          <a:xfrm>
            <a:off x="7727622" y="1227771"/>
            <a:ext cx="2632777" cy="2111835"/>
          </a:xfrm>
          <a:prstGeom prst="rect">
            <a:avLst/>
          </a:prstGeom>
        </p:spPr>
      </p:pic>
      <p:pic>
        <p:nvPicPr>
          <p:cNvPr id="3" name="Audio 2">
            <a:hlinkClick r:id="" action="ppaction://media"/>
            <a:extLst>
              <a:ext uri="{FF2B5EF4-FFF2-40B4-BE49-F238E27FC236}">
                <a16:creationId xmlns:a16="http://schemas.microsoft.com/office/drawing/2014/main" id="{970BC840-9F58-424F-8D98-144F4E0375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450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7AC8C2-7CB1-4E9C-8AB7-47B632D43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BBD5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298CEC4-AAEA-44CE-9159-E949362D4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E7EAEB34-52CD-4E19-B7B7-758627437B08}"/>
              </a:ext>
            </a:extLst>
          </p:cNvPr>
          <p:cNvPicPr>
            <a:picLocks noChangeAspect="1"/>
          </p:cNvPicPr>
          <p:nvPr/>
        </p:nvPicPr>
        <p:blipFill>
          <a:blip r:embed="rId5"/>
          <a:stretch>
            <a:fillRect/>
          </a:stretch>
        </p:blipFill>
        <p:spPr>
          <a:xfrm>
            <a:off x="1304544" y="1918030"/>
            <a:ext cx="9582912" cy="2874874"/>
          </a:xfrm>
          <a:prstGeom prst="rect">
            <a:avLst/>
          </a:prstGeom>
        </p:spPr>
      </p:pic>
      <p:pic>
        <p:nvPicPr>
          <p:cNvPr id="2" name="Audio 1">
            <a:hlinkClick r:id="" action="ppaction://media"/>
            <a:extLst>
              <a:ext uri="{FF2B5EF4-FFF2-40B4-BE49-F238E27FC236}">
                <a16:creationId xmlns:a16="http://schemas.microsoft.com/office/drawing/2014/main" id="{AB639F60-E33D-4704-824D-9BFDF3172A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1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ED03F86-6755-4D90-9E3D-F6CA5595A8B5}"/>
              </a:ext>
            </a:extLst>
          </p:cNvPr>
          <p:cNvSpPr>
            <a:spLocks noGrp="1"/>
          </p:cNvSpPr>
          <p:nvPr>
            <p:ph type="title"/>
          </p:nvPr>
        </p:nvSpPr>
        <p:spPr>
          <a:xfrm>
            <a:off x="643467" y="411818"/>
            <a:ext cx="3363974" cy="1434536"/>
          </a:xfrm>
          <a:noFill/>
          <a:ln>
            <a:solidFill>
              <a:schemeClr val="bg1"/>
            </a:solidFill>
          </a:ln>
        </p:spPr>
        <p:txBody>
          <a:bodyPr wrap="square">
            <a:normAutofit/>
          </a:bodyPr>
          <a:lstStyle/>
          <a:p>
            <a:r>
              <a:rPr lang="nl-BE">
                <a:solidFill>
                  <a:schemeClr val="bg1"/>
                </a:solidFill>
              </a:rPr>
              <a:t>Armoede </a:t>
            </a:r>
          </a:p>
        </p:txBody>
      </p:sp>
      <p:sp>
        <p:nvSpPr>
          <p:cNvPr id="9" name="Content Placeholder 8">
            <a:extLst>
              <a:ext uri="{FF2B5EF4-FFF2-40B4-BE49-F238E27FC236}">
                <a16:creationId xmlns:a16="http://schemas.microsoft.com/office/drawing/2014/main" id="{676CAF22-B94A-4639-9585-D14EBC3A1A46}"/>
              </a:ext>
            </a:extLst>
          </p:cNvPr>
          <p:cNvSpPr>
            <a:spLocks noGrp="1"/>
          </p:cNvSpPr>
          <p:nvPr>
            <p:ph idx="1"/>
          </p:nvPr>
        </p:nvSpPr>
        <p:spPr>
          <a:xfrm>
            <a:off x="652638" y="2126343"/>
            <a:ext cx="3363974" cy="467106"/>
          </a:xfrm>
        </p:spPr>
        <p:txBody>
          <a:bodyPr>
            <a:normAutofit/>
          </a:bodyPr>
          <a:lstStyle/>
          <a:p>
            <a:r>
              <a:rPr lang="en-US" dirty="0">
                <a:solidFill>
                  <a:schemeClr val="bg1"/>
                </a:solidFill>
              </a:rPr>
              <a:t>Wat </a:t>
            </a:r>
            <a:r>
              <a:rPr lang="en-US" dirty="0" err="1">
                <a:solidFill>
                  <a:schemeClr val="bg1"/>
                </a:solidFill>
              </a:rPr>
              <a:t>houdt</a:t>
            </a:r>
            <a:r>
              <a:rPr lang="en-US" dirty="0">
                <a:solidFill>
                  <a:schemeClr val="bg1"/>
                </a:solidFill>
              </a:rPr>
              <a:t> </a:t>
            </a:r>
            <a:r>
              <a:rPr lang="en-US" dirty="0" err="1">
                <a:solidFill>
                  <a:schemeClr val="bg1"/>
                </a:solidFill>
              </a:rPr>
              <a:t>armoede</a:t>
            </a:r>
            <a:r>
              <a:rPr lang="en-US" dirty="0">
                <a:solidFill>
                  <a:schemeClr val="bg1"/>
                </a:solidFill>
              </a:rPr>
              <a:t> in?</a:t>
            </a: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pic>
        <p:nvPicPr>
          <p:cNvPr id="5" name="Tijdelijke aanduiding voor inhoud 4" descr="Afbeelding met binnen, klein, zitten, jong&#10;&#10;Automatisch gegenereerde beschrijving">
            <a:extLst>
              <a:ext uri="{FF2B5EF4-FFF2-40B4-BE49-F238E27FC236}">
                <a16:creationId xmlns:a16="http://schemas.microsoft.com/office/drawing/2014/main" id="{0E03CC1C-4AE4-46DF-B908-81D32D5A6136}"/>
              </a:ext>
            </a:extLst>
          </p:cNvPr>
          <p:cNvPicPr>
            <a:picLocks noChangeAspect="1"/>
          </p:cNvPicPr>
          <p:nvPr/>
        </p:nvPicPr>
        <p:blipFill>
          <a:blip r:embed="rId6"/>
          <a:stretch>
            <a:fillRect/>
          </a:stretch>
        </p:blipFill>
        <p:spPr>
          <a:xfrm>
            <a:off x="5297763" y="1793688"/>
            <a:ext cx="6250769" cy="3109757"/>
          </a:xfrm>
          <a:prstGeom prst="rect">
            <a:avLst/>
          </a:prstGeom>
        </p:spPr>
      </p:pic>
      <p:sp>
        <p:nvSpPr>
          <p:cNvPr id="10" name="Content Placeholder 8">
            <a:extLst>
              <a:ext uri="{FF2B5EF4-FFF2-40B4-BE49-F238E27FC236}">
                <a16:creationId xmlns:a16="http://schemas.microsoft.com/office/drawing/2014/main" id="{13B98C52-EA9C-4D2F-86D1-AB81FAD9227F}"/>
              </a:ext>
            </a:extLst>
          </p:cNvPr>
          <p:cNvSpPr txBox="1">
            <a:spLocks/>
          </p:cNvSpPr>
          <p:nvPr/>
        </p:nvSpPr>
        <p:spPr>
          <a:xfrm>
            <a:off x="890471" y="2559303"/>
            <a:ext cx="3363974" cy="117157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err="1">
                <a:solidFill>
                  <a:srgbClr val="99CCFF"/>
                </a:solidFill>
              </a:rPr>
              <a:t>Een</a:t>
            </a:r>
            <a:r>
              <a:rPr lang="en-US" dirty="0">
                <a:solidFill>
                  <a:srgbClr val="99CCFF"/>
                </a:solidFill>
              </a:rPr>
              <a:t> </a:t>
            </a:r>
            <a:r>
              <a:rPr lang="en-US" dirty="0" err="1">
                <a:solidFill>
                  <a:srgbClr val="99CCFF"/>
                </a:solidFill>
              </a:rPr>
              <a:t>persoon</a:t>
            </a:r>
            <a:r>
              <a:rPr lang="en-US" dirty="0">
                <a:solidFill>
                  <a:srgbClr val="99CCFF"/>
                </a:solidFill>
              </a:rPr>
              <a:t> </a:t>
            </a:r>
            <a:r>
              <a:rPr lang="nl-NL" dirty="0">
                <a:solidFill>
                  <a:srgbClr val="99CCFF"/>
                </a:solidFill>
              </a:rPr>
              <a:t>is arm indien hij/zij niet kan voorzien in zijn/haar basisbehoeften.</a:t>
            </a:r>
            <a:endParaRPr lang="en-US" dirty="0">
              <a:solidFill>
                <a:srgbClr val="99CCFF"/>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Font typeface="Arial" panose="020B0604020202020204" pitchFamily="34" charset="0"/>
              <a:buNone/>
            </a:pPr>
            <a:endParaRPr lang="en-US" dirty="0">
              <a:solidFill>
                <a:schemeClr val="bg1"/>
              </a:solidFill>
            </a:endParaRPr>
          </a:p>
        </p:txBody>
      </p:sp>
      <p:sp>
        <p:nvSpPr>
          <p:cNvPr id="11" name="Content Placeholder 8">
            <a:extLst>
              <a:ext uri="{FF2B5EF4-FFF2-40B4-BE49-F238E27FC236}">
                <a16:creationId xmlns:a16="http://schemas.microsoft.com/office/drawing/2014/main" id="{FB237E7C-6AED-43D6-A946-0AA81AEECA45}"/>
              </a:ext>
            </a:extLst>
          </p:cNvPr>
          <p:cNvSpPr txBox="1">
            <a:spLocks/>
          </p:cNvSpPr>
          <p:nvPr/>
        </p:nvSpPr>
        <p:spPr>
          <a:xfrm>
            <a:off x="643466" y="3614309"/>
            <a:ext cx="3768735" cy="93304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err="1">
                <a:solidFill>
                  <a:schemeClr val="bg1"/>
                </a:solidFill>
              </a:rPr>
              <a:t>Welke</a:t>
            </a:r>
            <a:r>
              <a:rPr lang="en-US" dirty="0">
                <a:solidFill>
                  <a:schemeClr val="bg1"/>
                </a:solidFill>
              </a:rPr>
              <a:t> </a:t>
            </a:r>
            <a:r>
              <a:rPr lang="en-US" dirty="0" err="1">
                <a:solidFill>
                  <a:schemeClr val="bg1"/>
                </a:solidFill>
              </a:rPr>
              <a:t>behoefte</a:t>
            </a:r>
            <a:r>
              <a:rPr lang="en-US" dirty="0">
                <a:solidFill>
                  <a:schemeClr val="bg1"/>
                </a:solidFill>
              </a:rPr>
              <a:t> van de </a:t>
            </a:r>
            <a:r>
              <a:rPr lang="en-US" dirty="0" err="1">
                <a:solidFill>
                  <a:schemeClr val="bg1"/>
                </a:solidFill>
              </a:rPr>
              <a:t>piramide</a:t>
            </a:r>
            <a:r>
              <a:rPr lang="en-US" dirty="0">
                <a:solidFill>
                  <a:schemeClr val="bg1"/>
                </a:solidFill>
              </a:rPr>
              <a:t> van Maslow </a:t>
            </a:r>
            <a:r>
              <a:rPr lang="en-US" dirty="0" err="1">
                <a:solidFill>
                  <a:schemeClr val="bg1"/>
                </a:solidFill>
              </a:rPr>
              <a:t>wordt</a:t>
            </a:r>
            <a:r>
              <a:rPr lang="en-US" dirty="0">
                <a:solidFill>
                  <a:schemeClr val="bg1"/>
                </a:solidFill>
              </a:rPr>
              <a:t> dan </a:t>
            </a:r>
            <a:r>
              <a:rPr lang="en-US" dirty="0" err="1">
                <a:solidFill>
                  <a:schemeClr val="bg1"/>
                </a:solidFill>
              </a:rPr>
              <a:t>niet</a:t>
            </a:r>
            <a:r>
              <a:rPr lang="en-US" dirty="0">
                <a:solidFill>
                  <a:schemeClr val="bg1"/>
                </a:solidFill>
              </a:rPr>
              <a:t> </a:t>
            </a:r>
            <a:r>
              <a:rPr lang="en-US" dirty="0" err="1">
                <a:solidFill>
                  <a:schemeClr val="bg1"/>
                </a:solidFill>
              </a:rPr>
              <a:t>vervuld</a:t>
            </a:r>
            <a:r>
              <a:rPr lang="en-US" dirty="0">
                <a:solidFill>
                  <a:schemeClr val="bg1"/>
                </a:solidFill>
              </a:rPr>
              <a:t>?</a:t>
            </a:r>
          </a:p>
          <a:p>
            <a:endParaRPr lang="en-US" dirty="0">
              <a:solidFill>
                <a:schemeClr val="bg1"/>
              </a:solidFill>
            </a:endParaRPr>
          </a:p>
          <a:p>
            <a:pPr marL="0" indent="0">
              <a:buFont typeface="Arial" panose="020B0604020202020204" pitchFamily="34" charset="0"/>
              <a:buNone/>
            </a:pPr>
            <a:endParaRPr lang="en-US" dirty="0">
              <a:solidFill>
                <a:schemeClr val="bg1"/>
              </a:solidFill>
            </a:endParaRPr>
          </a:p>
        </p:txBody>
      </p:sp>
      <p:pic>
        <p:nvPicPr>
          <p:cNvPr id="7" name="Afbeelding 6">
            <a:hlinkClick r:id="rId7" action="ppaction://hlinksldjump"/>
            <a:extLst>
              <a:ext uri="{FF2B5EF4-FFF2-40B4-BE49-F238E27FC236}">
                <a16:creationId xmlns:a16="http://schemas.microsoft.com/office/drawing/2014/main" id="{BD4A3AF7-4B28-4C8F-9DAE-DCAB29A0126C}"/>
              </a:ext>
            </a:extLst>
          </p:cNvPr>
          <p:cNvPicPr>
            <a:picLocks noChangeAspect="1"/>
          </p:cNvPicPr>
          <p:nvPr/>
        </p:nvPicPr>
        <p:blipFill>
          <a:blip r:embed="rId8"/>
          <a:stretch>
            <a:fillRect/>
          </a:stretch>
        </p:blipFill>
        <p:spPr>
          <a:xfrm>
            <a:off x="2160729" y="4217812"/>
            <a:ext cx="329450" cy="363067"/>
          </a:xfrm>
          <a:prstGeom prst="rect">
            <a:avLst/>
          </a:prstGeom>
        </p:spPr>
      </p:pic>
      <p:pic>
        <p:nvPicPr>
          <p:cNvPr id="8" name="Afbeelding 7">
            <a:hlinkClick r:id="rId7" action="ppaction://hlinksldjump"/>
            <a:extLst>
              <a:ext uri="{FF2B5EF4-FFF2-40B4-BE49-F238E27FC236}">
                <a16:creationId xmlns:a16="http://schemas.microsoft.com/office/drawing/2014/main" id="{65D73F37-1640-4FEC-902F-AC4179F8AAC9}"/>
              </a:ext>
            </a:extLst>
          </p:cNvPr>
          <p:cNvPicPr>
            <a:picLocks noChangeAspect="1"/>
          </p:cNvPicPr>
          <p:nvPr/>
        </p:nvPicPr>
        <p:blipFill>
          <a:blip r:embed="rId9"/>
          <a:stretch>
            <a:fillRect/>
          </a:stretch>
        </p:blipFill>
        <p:spPr>
          <a:xfrm>
            <a:off x="1857314" y="4618707"/>
            <a:ext cx="954622" cy="465856"/>
          </a:xfrm>
          <a:prstGeom prst="rect">
            <a:avLst/>
          </a:prstGeom>
        </p:spPr>
      </p:pic>
      <p:pic>
        <p:nvPicPr>
          <p:cNvPr id="15" name="Afbeelding 14">
            <a:hlinkClick r:id="rId7" action="ppaction://hlinksldjump"/>
            <a:extLst>
              <a:ext uri="{FF2B5EF4-FFF2-40B4-BE49-F238E27FC236}">
                <a16:creationId xmlns:a16="http://schemas.microsoft.com/office/drawing/2014/main" id="{66416CFF-FA1B-4DAD-886C-78B486DB103B}"/>
              </a:ext>
            </a:extLst>
          </p:cNvPr>
          <p:cNvPicPr>
            <a:picLocks noChangeAspect="1"/>
          </p:cNvPicPr>
          <p:nvPr/>
        </p:nvPicPr>
        <p:blipFill>
          <a:blip r:embed="rId10"/>
          <a:stretch>
            <a:fillRect/>
          </a:stretch>
        </p:blipFill>
        <p:spPr>
          <a:xfrm>
            <a:off x="1690049" y="5111317"/>
            <a:ext cx="1340359" cy="465856"/>
          </a:xfrm>
          <a:prstGeom prst="rect">
            <a:avLst/>
          </a:prstGeom>
        </p:spPr>
      </p:pic>
      <p:pic>
        <p:nvPicPr>
          <p:cNvPr id="16" name="Afbeelding 15">
            <a:hlinkClick r:id="rId7" action="ppaction://hlinksldjump"/>
            <a:extLst>
              <a:ext uri="{FF2B5EF4-FFF2-40B4-BE49-F238E27FC236}">
                <a16:creationId xmlns:a16="http://schemas.microsoft.com/office/drawing/2014/main" id="{E2C1E7D1-E910-4B11-85E6-5A3B2F0F7DFD}"/>
              </a:ext>
            </a:extLst>
          </p:cNvPr>
          <p:cNvPicPr>
            <a:picLocks noChangeAspect="1"/>
          </p:cNvPicPr>
          <p:nvPr/>
        </p:nvPicPr>
        <p:blipFill>
          <a:blip r:embed="rId11"/>
          <a:stretch>
            <a:fillRect/>
          </a:stretch>
        </p:blipFill>
        <p:spPr>
          <a:xfrm>
            <a:off x="1383667" y="5603927"/>
            <a:ext cx="1953121" cy="573393"/>
          </a:xfrm>
          <a:prstGeom prst="rect">
            <a:avLst/>
          </a:prstGeom>
        </p:spPr>
      </p:pic>
      <p:pic>
        <p:nvPicPr>
          <p:cNvPr id="17" name="Afbeelding 16">
            <a:hlinkClick r:id="rId12" action="ppaction://hlinksldjump"/>
            <a:extLst>
              <a:ext uri="{FF2B5EF4-FFF2-40B4-BE49-F238E27FC236}">
                <a16:creationId xmlns:a16="http://schemas.microsoft.com/office/drawing/2014/main" id="{5911D868-E4AF-4F18-9EBF-8DCCA3C5BE26}"/>
              </a:ext>
            </a:extLst>
          </p:cNvPr>
          <p:cNvPicPr>
            <a:picLocks noChangeAspect="1"/>
          </p:cNvPicPr>
          <p:nvPr/>
        </p:nvPicPr>
        <p:blipFill>
          <a:blip r:embed="rId13"/>
          <a:stretch>
            <a:fillRect/>
          </a:stretch>
        </p:blipFill>
        <p:spPr>
          <a:xfrm>
            <a:off x="1026727" y="6215148"/>
            <a:ext cx="2667000" cy="571500"/>
          </a:xfrm>
          <a:prstGeom prst="rect">
            <a:avLst/>
          </a:prstGeom>
        </p:spPr>
      </p:pic>
      <p:pic>
        <p:nvPicPr>
          <p:cNvPr id="3" name="Audio 2">
            <a:hlinkClick r:id="" action="ppaction://media"/>
            <a:extLst>
              <a:ext uri="{FF2B5EF4-FFF2-40B4-BE49-F238E27FC236}">
                <a16:creationId xmlns:a16="http://schemas.microsoft.com/office/drawing/2014/main" id="{E03836AC-AC09-42F1-A550-3278A17EAF88}"/>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420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0B3A6C-5171-48DA-9163-6D7FB5A46E65}"/>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a:t>Oeps!</a:t>
            </a:r>
          </a:p>
        </p:txBody>
      </p:sp>
      <p:pic>
        <p:nvPicPr>
          <p:cNvPr id="5" name="Afbeelding 4" descr="Afbeelding met teken, zitten, tekening, rood&#10;&#10;Automatisch gegenereerde beschrijving">
            <a:extLst>
              <a:ext uri="{FF2B5EF4-FFF2-40B4-BE49-F238E27FC236}">
                <a16:creationId xmlns:a16="http://schemas.microsoft.com/office/drawing/2014/main" id="{A4A19882-4C1B-4E6B-9A56-E806DF9EC33B}"/>
              </a:ext>
            </a:extLst>
          </p:cNvPr>
          <p:cNvPicPr>
            <a:picLocks noChangeAspect="1"/>
          </p:cNvPicPr>
          <p:nvPr/>
        </p:nvPicPr>
        <p:blipFill>
          <a:blip r:embed="rId4"/>
          <a:stretch>
            <a:fillRect/>
          </a:stretch>
        </p:blipFill>
        <p:spPr>
          <a:xfrm>
            <a:off x="5791581" y="640080"/>
            <a:ext cx="5263134" cy="5263134"/>
          </a:xfrm>
          <a:prstGeom prst="rect">
            <a:avLst/>
          </a:prstGeom>
        </p:spPr>
      </p:pic>
      <p:sp>
        <p:nvSpPr>
          <p:cNvPr id="6" name="Tekstvak 5">
            <a:hlinkClick r:id="rId5" action="ppaction://hlinksldjump"/>
            <a:extLst>
              <a:ext uri="{FF2B5EF4-FFF2-40B4-BE49-F238E27FC236}">
                <a16:creationId xmlns:a16="http://schemas.microsoft.com/office/drawing/2014/main" id="{349DDCF7-375D-4AD8-A0CC-F65732F21F46}"/>
              </a:ext>
            </a:extLst>
          </p:cNvPr>
          <p:cNvSpPr txBox="1"/>
          <p:nvPr/>
        </p:nvSpPr>
        <p:spPr>
          <a:xfrm>
            <a:off x="122068" y="6380607"/>
            <a:ext cx="1885950" cy="369332"/>
          </a:xfrm>
          <a:prstGeom prst="rect">
            <a:avLst/>
          </a:prstGeom>
          <a:solidFill>
            <a:schemeClr val="bg1"/>
          </a:solidFill>
        </p:spPr>
        <p:txBody>
          <a:bodyPr wrap="square" rtlCol="0">
            <a:spAutoFit/>
          </a:bodyPr>
          <a:lstStyle/>
          <a:p>
            <a:r>
              <a:rPr lang="nl-BE" dirty="0"/>
              <a:t>Probeer nog eens!</a:t>
            </a:r>
          </a:p>
        </p:txBody>
      </p:sp>
      <p:pic>
        <p:nvPicPr>
          <p:cNvPr id="3" name="Audio 2">
            <a:hlinkClick r:id="" action="ppaction://media"/>
            <a:extLst>
              <a:ext uri="{FF2B5EF4-FFF2-40B4-BE49-F238E27FC236}">
                <a16:creationId xmlns:a16="http://schemas.microsoft.com/office/drawing/2014/main" id="{141DEC7E-E59D-4F36-BC2C-0028637510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018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ijdelijke aanduiding voor inhoud 4" descr="Afbeelding met molentje, vlag, vlieger&#10;&#10;Automatisch gegenereerde beschrijving">
            <a:extLst>
              <a:ext uri="{FF2B5EF4-FFF2-40B4-BE49-F238E27FC236}">
                <a16:creationId xmlns:a16="http://schemas.microsoft.com/office/drawing/2014/main" id="{611BFD09-DBA7-4AB4-BBCE-8E5DCB06B30A}"/>
              </a:ext>
            </a:extLst>
          </p:cNvPr>
          <p:cNvPicPr>
            <a:picLocks noChangeAspect="1"/>
          </p:cNvPicPr>
          <p:nvPr/>
        </p:nvPicPr>
        <p:blipFill rotWithShape="1">
          <a:blip r:embed="rId4"/>
          <a:srcRect t="274" r="1" b="6930"/>
          <a:stretch/>
        </p:blipFill>
        <p:spPr>
          <a:xfrm>
            <a:off x="4650909" y="10"/>
            <a:ext cx="7541090" cy="6857989"/>
          </a:xfrm>
          <a:prstGeom prst="rect">
            <a:avLst/>
          </a:prstGeom>
        </p:spPr>
      </p:pic>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Content Placeholder 17">
            <a:extLst>
              <a:ext uri="{FF2B5EF4-FFF2-40B4-BE49-F238E27FC236}">
                <a16:creationId xmlns:a16="http://schemas.microsoft.com/office/drawing/2014/main" id="{7A582793-316E-4093-8148-9970E6957759}"/>
              </a:ext>
            </a:extLst>
          </p:cNvPr>
          <p:cNvSpPr>
            <a:spLocks noGrp="1"/>
          </p:cNvSpPr>
          <p:nvPr>
            <p:ph idx="1"/>
          </p:nvPr>
        </p:nvSpPr>
        <p:spPr>
          <a:xfrm>
            <a:off x="477182" y="2638044"/>
            <a:ext cx="3699932" cy="790956"/>
          </a:xfrm>
        </p:spPr>
        <p:txBody>
          <a:bodyPr>
            <a:normAutofit lnSpcReduction="10000"/>
          </a:bodyPr>
          <a:lstStyle/>
          <a:p>
            <a:r>
              <a:rPr lang="nl-NL" sz="2400" dirty="0">
                <a:solidFill>
                  <a:srgbClr val="99CCFF"/>
                </a:solidFill>
              </a:rPr>
              <a:t>Dat is inderdaad het juiste antwoord!</a:t>
            </a:r>
          </a:p>
        </p:txBody>
      </p:sp>
      <p:sp>
        <p:nvSpPr>
          <p:cNvPr id="22" name="Content Placeholder 17">
            <a:hlinkClick r:id="rId5" action="ppaction://hlinksldjump"/>
            <a:extLst>
              <a:ext uri="{FF2B5EF4-FFF2-40B4-BE49-F238E27FC236}">
                <a16:creationId xmlns:a16="http://schemas.microsoft.com/office/drawing/2014/main" id="{B8BF9E9A-9EA8-482F-9BDF-A282984A2286}"/>
              </a:ext>
            </a:extLst>
          </p:cNvPr>
          <p:cNvSpPr txBox="1">
            <a:spLocks/>
          </p:cNvSpPr>
          <p:nvPr/>
        </p:nvSpPr>
        <p:spPr>
          <a:xfrm>
            <a:off x="123555" y="5950895"/>
            <a:ext cx="1865043" cy="538682"/>
          </a:xfrm>
          <a:prstGeom prst="rect">
            <a:avLst/>
          </a:prstGeom>
          <a:solidFill>
            <a:schemeClr val="accent2"/>
          </a:solidFill>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400" dirty="0" err="1">
                <a:solidFill>
                  <a:schemeClr val="tx1"/>
                </a:solidFill>
              </a:rPr>
              <a:t>Volgende</a:t>
            </a:r>
            <a:r>
              <a:rPr lang="en-US" sz="2400" dirty="0">
                <a:solidFill>
                  <a:schemeClr val="tx1"/>
                </a:solidFill>
              </a:rPr>
              <a:t> </a:t>
            </a:r>
            <a:r>
              <a:rPr lang="en-US" sz="2400" dirty="0" err="1">
                <a:solidFill>
                  <a:schemeClr val="tx1"/>
                </a:solidFill>
              </a:rPr>
              <a:t>dia</a:t>
            </a:r>
            <a:endParaRPr lang="en-US" sz="2400" dirty="0">
              <a:solidFill>
                <a:schemeClr val="tx1"/>
              </a:solidFill>
            </a:endParaRPr>
          </a:p>
        </p:txBody>
      </p:sp>
      <p:pic>
        <p:nvPicPr>
          <p:cNvPr id="2" name="Audio 1">
            <a:hlinkClick r:id="" action="ppaction://media"/>
            <a:extLst>
              <a:ext uri="{FF2B5EF4-FFF2-40B4-BE49-F238E27FC236}">
                <a16:creationId xmlns:a16="http://schemas.microsoft.com/office/drawing/2014/main" id="{FFE80FFB-7F01-459D-9806-FB809F3F5D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7453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8BA2EDF-3FF3-43D4-B320-AF2DFE1EF96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Evolutie armoede</a:t>
            </a:r>
          </a:p>
        </p:txBody>
      </p:sp>
      <p:sp>
        <p:nvSpPr>
          <p:cNvPr id="8" name="Content Placeholder 7">
            <a:extLst>
              <a:ext uri="{FF2B5EF4-FFF2-40B4-BE49-F238E27FC236}">
                <a16:creationId xmlns:a16="http://schemas.microsoft.com/office/drawing/2014/main" id="{EBA2F80F-1C5B-4313-AC2A-DB6A5963E911}"/>
              </a:ext>
            </a:extLst>
          </p:cNvPr>
          <p:cNvSpPr>
            <a:spLocks noGrp="1"/>
          </p:cNvSpPr>
          <p:nvPr>
            <p:ph idx="1"/>
          </p:nvPr>
        </p:nvSpPr>
        <p:spPr>
          <a:xfrm>
            <a:off x="643468" y="2638044"/>
            <a:ext cx="3363974" cy="790956"/>
          </a:xfrm>
        </p:spPr>
        <p:txBody>
          <a:bodyPr>
            <a:normAutofit/>
          </a:bodyPr>
          <a:lstStyle/>
          <a:p>
            <a:r>
              <a:rPr lang="en-US" dirty="0" err="1">
                <a:solidFill>
                  <a:schemeClr val="bg1"/>
                </a:solidFill>
              </a:rPr>
              <a:t>Welke</a:t>
            </a:r>
            <a:r>
              <a:rPr lang="en-US" dirty="0">
                <a:solidFill>
                  <a:schemeClr val="bg1"/>
                </a:solidFill>
              </a:rPr>
              <a:t> </a:t>
            </a:r>
            <a:r>
              <a:rPr lang="en-US" dirty="0" err="1">
                <a:solidFill>
                  <a:schemeClr val="bg1"/>
                </a:solidFill>
              </a:rPr>
              <a:t>evolutie</a:t>
            </a:r>
            <a:r>
              <a:rPr lang="en-US" dirty="0">
                <a:solidFill>
                  <a:schemeClr val="bg1"/>
                </a:solidFill>
              </a:rPr>
              <a:t> </a:t>
            </a:r>
            <a:r>
              <a:rPr lang="en-US" dirty="0" err="1">
                <a:solidFill>
                  <a:schemeClr val="bg1"/>
                </a:solidFill>
              </a:rPr>
              <a:t>merk</a:t>
            </a:r>
            <a:r>
              <a:rPr lang="en-US" dirty="0">
                <a:solidFill>
                  <a:schemeClr val="bg1"/>
                </a:solidFill>
              </a:rPr>
              <a:t> je op </a:t>
            </a:r>
            <a:r>
              <a:rPr lang="en-US" dirty="0" err="1">
                <a:solidFill>
                  <a:schemeClr val="bg1"/>
                </a:solidFill>
              </a:rPr>
              <a:t>omtrent</a:t>
            </a:r>
            <a:r>
              <a:rPr lang="en-US" dirty="0">
                <a:solidFill>
                  <a:schemeClr val="bg1"/>
                </a:solidFill>
              </a:rPr>
              <a:t> de </a:t>
            </a:r>
            <a:r>
              <a:rPr lang="en-US" dirty="0" err="1">
                <a:solidFill>
                  <a:schemeClr val="bg1"/>
                </a:solidFill>
              </a:rPr>
              <a:t>armoedecijfers</a:t>
            </a:r>
            <a:r>
              <a:rPr lang="en-US" dirty="0">
                <a:solidFill>
                  <a:schemeClr val="bg1"/>
                </a:solidFill>
              </a:rPr>
              <a:t>?</a:t>
            </a:r>
          </a:p>
        </p:txBody>
      </p:sp>
      <p:pic>
        <p:nvPicPr>
          <p:cNvPr id="4" name="Tijdelijke aanduiding voor inhoud 3">
            <a:extLst>
              <a:ext uri="{FF2B5EF4-FFF2-40B4-BE49-F238E27FC236}">
                <a16:creationId xmlns:a16="http://schemas.microsoft.com/office/drawing/2014/main" id="{3E01B488-E7CB-453E-8A5B-D583D82670C5}"/>
              </a:ext>
            </a:extLst>
          </p:cNvPr>
          <p:cNvPicPr>
            <a:picLocks noChangeAspect="1"/>
          </p:cNvPicPr>
          <p:nvPr/>
        </p:nvPicPr>
        <p:blipFill>
          <a:blip r:embed="rId6"/>
          <a:stretch>
            <a:fillRect/>
          </a:stretch>
        </p:blipFill>
        <p:spPr>
          <a:xfrm>
            <a:off x="5297763" y="1199864"/>
            <a:ext cx="6250769" cy="4297404"/>
          </a:xfrm>
          <a:prstGeom prst="rect">
            <a:avLst/>
          </a:prstGeom>
        </p:spPr>
      </p:pic>
      <p:sp>
        <p:nvSpPr>
          <p:cNvPr id="9" name="Content Placeholder 7">
            <a:extLst>
              <a:ext uri="{FF2B5EF4-FFF2-40B4-BE49-F238E27FC236}">
                <a16:creationId xmlns:a16="http://schemas.microsoft.com/office/drawing/2014/main" id="{3FBFEC9B-5D9B-4D3B-9CD1-4971734832D1}"/>
              </a:ext>
            </a:extLst>
          </p:cNvPr>
          <p:cNvSpPr txBox="1">
            <a:spLocks/>
          </p:cNvSpPr>
          <p:nvPr/>
        </p:nvSpPr>
        <p:spPr>
          <a:xfrm>
            <a:off x="965202" y="3300941"/>
            <a:ext cx="3363974" cy="133773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99CCFF"/>
                </a:solidFill>
              </a:rPr>
              <a:t>Het </a:t>
            </a:r>
            <a:r>
              <a:rPr lang="en-US" dirty="0" err="1">
                <a:solidFill>
                  <a:srgbClr val="99CCFF"/>
                </a:solidFill>
              </a:rPr>
              <a:t>aantal</a:t>
            </a:r>
            <a:r>
              <a:rPr lang="en-US" dirty="0">
                <a:solidFill>
                  <a:srgbClr val="99CCFF"/>
                </a:solidFill>
              </a:rPr>
              <a:t> </a:t>
            </a:r>
            <a:r>
              <a:rPr lang="en-US" dirty="0" err="1">
                <a:solidFill>
                  <a:srgbClr val="99CCFF"/>
                </a:solidFill>
              </a:rPr>
              <a:t>jongeren</a:t>
            </a:r>
            <a:r>
              <a:rPr lang="en-US" dirty="0">
                <a:solidFill>
                  <a:srgbClr val="99CCFF"/>
                </a:solidFill>
              </a:rPr>
              <a:t> in </a:t>
            </a:r>
            <a:r>
              <a:rPr lang="en-US" dirty="0" err="1">
                <a:solidFill>
                  <a:srgbClr val="99CCFF"/>
                </a:solidFill>
              </a:rPr>
              <a:t>armoede</a:t>
            </a:r>
            <a:r>
              <a:rPr lang="en-US" dirty="0">
                <a:solidFill>
                  <a:srgbClr val="99CCFF"/>
                </a:solidFill>
              </a:rPr>
              <a:t> </a:t>
            </a:r>
            <a:r>
              <a:rPr lang="en-US" dirty="0" err="1">
                <a:solidFill>
                  <a:srgbClr val="99CCFF"/>
                </a:solidFill>
              </a:rPr>
              <a:t>steeg</a:t>
            </a:r>
            <a:r>
              <a:rPr lang="en-US" dirty="0">
                <a:solidFill>
                  <a:srgbClr val="99CCFF"/>
                </a:solidFill>
              </a:rPr>
              <a:t> </a:t>
            </a:r>
            <a:r>
              <a:rPr lang="en-US" dirty="0" err="1">
                <a:solidFill>
                  <a:srgbClr val="99CCFF"/>
                </a:solidFill>
              </a:rPr>
              <a:t>enorm</a:t>
            </a:r>
            <a:r>
              <a:rPr lang="en-US" dirty="0">
                <a:solidFill>
                  <a:srgbClr val="99CCFF"/>
                </a:solidFill>
              </a:rPr>
              <a:t>, </a:t>
            </a:r>
            <a:r>
              <a:rPr lang="en-US" dirty="0" err="1">
                <a:solidFill>
                  <a:srgbClr val="99CCFF"/>
                </a:solidFill>
              </a:rPr>
              <a:t>terwijl</a:t>
            </a:r>
            <a:r>
              <a:rPr lang="en-US" dirty="0">
                <a:solidFill>
                  <a:srgbClr val="99CCFF"/>
                </a:solidFill>
              </a:rPr>
              <a:t> het </a:t>
            </a:r>
            <a:r>
              <a:rPr lang="en-US" dirty="0" err="1">
                <a:solidFill>
                  <a:srgbClr val="99CCFF"/>
                </a:solidFill>
              </a:rPr>
              <a:t>aantal</a:t>
            </a:r>
            <a:r>
              <a:rPr lang="en-US" dirty="0">
                <a:solidFill>
                  <a:srgbClr val="99CCFF"/>
                </a:solidFill>
              </a:rPr>
              <a:t> </a:t>
            </a:r>
            <a:r>
              <a:rPr lang="en-US" dirty="0" err="1">
                <a:solidFill>
                  <a:srgbClr val="99CCFF"/>
                </a:solidFill>
              </a:rPr>
              <a:t>ouderen</a:t>
            </a:r>
            <a:r>
              <a:rPr lang="en-US" dirty="0">
                <a:solidFill>
                  <a:srgbClr val="99CCFF"/>
                </a:solidFill>
              </a:rPr>
              <a:t> in </a:t>
            </a:r>
            <a:r>
              <a:rPr lang="en-US" dirty="0" err="1">
                <a:solidFill>
                  <a:srgbClr val="99CCFF"/>
                </a:solidFill>
              </a:rPr>
              <a:t>armoede</a:t>
            </a:r>
            <a:r>
              <a:rPr lang="en-US" dirty="0">
                <a:solidFill>
                  <a:srgbClr val="99CCFF"/>
                </a:solidFill>
              </a:rPr>
              <a:t> </a:t>
            </a:r>
            <a:r>
              <a:rPr lang="en-US" dirty="0" err="1">
                <a:solidFill>
                  <a:srgbClr val="99CCFF"/>
                </a:solidFill>
              </a:rPr>
              <a:t>afnam</a:t>
            </a:r>
            <a:r>
              <a:rPr lang="en-US" dirty="0">
                <a:solidFill>
                  <a:srgbClr val="99CCFF"/>
                </a:solidFill>
              </a:rPr>
              <a:t>.</a:t>
            </a:r>
          </a:p>
        </p:txBody>
      </p:sp>
      <p:pic>
        <p:nvPicPr>
          <p:cNvPr id="3" name="Audio 2">
            <a:hlinkClick r:id="" action="ppaction://media"/>
            <a:extLst>
              <a:ext uri="{FF2B5EF4-FFF2-40B4-BE49-F238E27FC236}">
                <a16:creationId xmlns:a16="http://schemas.microsoft.com/office/drawing/2014/main" id="{789A3C9B-288D-4209-AF65-50E2C506CF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2280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3B600-41DE-46F9-B6BE-02FE873D9F93}"/>
              </a:ext>
            </a:extLst>
          </p:cNvPr>
          <p:cNvSpPr>
            <a:spLocks noGrp="1"/>
          </p:cNvSpPr>
          <p:nvPr>
            <p:ph type="title"/>
          </p:nvPr>
        </p:nvSpPr>
        <p:spPr/>
        <p:txBody>
          <a:bodyPr/>
          <a:lstStyle/>
          <a:p>
            <a:r>
              <a:rPr lang="nl-NL" dirty="0"/>
              <a:t>leesplezier</a:t>
            </a:r>
            <a:endParaRPr lang="nl-BE" dirty="0"/>
          </a:p>
        </p:txBody>
      </p:sp>
      <p:sp>
        <p:nvSpPr>
          <p:cNvPr id="3" name="Tijdelijke aanduiding voor inhoud 2">
            <a:extLst>
              <a:ext uri="{FF2B5EF4-FFF2-40B4-BE49-F238E27FC236}">
                <a16:creationId xmlns:a16="http://schemas.microsoft.com/office/drawing/2014/main" id="{AA3D5AD7-9295-4D83-BDE2-E466D295B93E}"/>
              </a:ext>
            </a:extLst>
          </p:cNvPr>
          <p:cNvSpPr>
            <a:spLocks noGrp="1"/>
          </p:cNvSpPr>
          <p:nvPr>
            <p:ph idx="1"/>
          </p:nvPr>
        </p:nvSpPr>
        <p:spPr>
          <a:xfrm>
            <a:off x="1543176" y="2487124"/>
            <a:ext cx="9105648" cy="3327750"/>
          </a:xfrm>
        </p:spPr>
        <p:txBody>
          <a:bodyPr>
            <a:normAutofit/>
          </a:bodyPr>
          <a:lstStyle/>
          <a:p>
            <a:r>
              <a:rPr lang="nl-NL" sz="2400" b="1" dirty="0"/>
              <a:t>Boeren in Burkina Faso strijden tegen droogte en armoede</a:t>
            </a:r>
          </a:p>
          <a:p>
            <a:pPr algn="just"/>
            <a:r>
              <a:rPr lang="nl-NL" dirty="0"/>
              <a:t>Burkina Faso is een van de armste landen ter wereld. Het land staat gerangschikt op de 183</a:t>
            </a:r>
            <a:r>
              <a:rPr lang="nl-NL" baseline="30000" dirty="0"/>
              <a:t>ste</a:t>
            </a:r>
            <a:r>
              <a:rPr lang="nl-NL" dirty="0"/>
              <a:t> plaats van de Human Development Index, dat 188 landen telt. Meer dan 80% van de Burkinese bevolking is afhankelijk van landbouw, goed voor zo’n 40% van het BBP. Nochtans is landbouw allesbehalve een eenvoudige stiel in een land waar temperaturen niet zelden boven de 40 graden oplopen. Daarnaast exporteren rijke landen hun landbouwproducten naar Burkina Faso. Die producten worden verkocht tegen zeer lage prijzen. </a:t>
            </a:r>
          </a:p>
          <a:p>
            <a:endParaRPr lang="nl-NL" dirty="0"/>
          </a:p>
          <a:p>
            <a:pPr marL="0" indent="0">
              <a:buNone/>
            </a:pPr>
            <a:r>
              <a:rPr lang="nl-NL" sz="1050" dirty="0"/>
              <a:t>Naar: https://www.mo.be/analyse/5-problemen-voor-landbouw-burkina-faso-en-oplossingen-ervoor</a:t>
            </a:r>
          </a:p>
          <a:p>
            <a:endParaRPr lang="nl-BE" dirty="0"/>
          </a:p>
        </p:txBody>
      </p:sp>
      <p:pic>
        <p:nvPicPr>
          <p:cNvPr id="4" name="Tijdelijke aanduiding voor inhoud 4" descr="Afbeelding met boek, bureau, tafel, computer&#10;&#10;Automatisch gegenereerde beschrijving">
            <a:extLst>
              <a:ext uri="{FF2B5EF4-FFF2-40B4-BE49-F238E27FC236}">
                <a16:creationId xmlns:a16="http://schemas.microsoft.com/office/drawing/2014/main" id="{FE063284-7174-4DCC-9CA0-CFE57488764D}"/>
              </a:ext>
            </a:extLst>
          </p:cNvPr>
          <p:cNvPicPr>
            <a:picLocks noChangeAspect="1"/>
          </p:cNvPicPr>
          <p:nvPr/>
        </p:nvPicPr>
        <p:blipFill>
          <a:blip r:embed="rId5"/>
          <a:stretch>
            <a:fillRect/>
          </a:stretch>
        </p:blipFill>
        <p:spPr>
          <a:xfrm rot="20848780">
            <a:off x="1883141" y="510338"/>
            <a:ext cx="1494427" cy="1612284"/>
          </a:xfrm>
          <a:prstGeom prst="rect">
            <a:avLst/>
          </a:prstGeom>
        </p:spPr>
      </p:pic>
      <p:pic>
        <p:nvPicPr>
          <p:cNvPr id="5" name="Audio 4">
            <a:hlinkClick r:id="" action="ppaction://media"/>
            <a:extLst>
              <a:ext uri="{FF2B5EF4-FFF2-40B4-BE49-F238E27FC236}">
                <a16:creationId xmlns:a16="http://schemas.microsoft.com/office/drawing/2014/main" id="{52A1A881-6979-44BE-81FD-F759EA6DE1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894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3971F-DAD2-412A-881F-E22BAF1C1D51}"/>
              </a:ext>
            </a:extLst>
          </p:cNvPr>
          <p:cNvSpPr>
            <a:spLocks noGrp="1"/>
          </p:cNvSpPr>
          <p:nvPr>
            <p:ph type="title"/>
          </p:nvPr>
        </p:nvSpPr>
        <p:spPr>
          <a:xfrm>
            <a:off x="2231136" y="523613"/>
            <a:ext cx="7729728" cy="1188720"/>
          </a:xfrm>
        </p:spPr>
        <p:txBody>
          <a:bodyPr/>
          <a:lstStyle/>
          <a:p>
            <a:r>
              <a:rPr lang="nl-BE" dirty="0"/>
              <a:t>Hoe bereken je het BBP?</a:t>
            </a:r>
          </a:p>
        </p:txBody>
      </p:sp>
      <p:sp>
        <p:nvSpPr>
          <p:cNvPr id="6" name="Rechthoek 5">
            <a:hlinkClick r:id="rId4" action="ppaction://hlinksldjump"/>
            <a:extLst>
              <a:ext uri="{FF2B5EF4-FFF2-40B4-BE49-F238E27FC236}">
                <a16:creationId xmlns:a16="http://schemas.microsoft.com/office/drawing/2014/main" id="{857368B6-3F45-4A3D-BF7C-EAFA4E05B6F2}"/>
              </a:ext>
            </a:extLst>
          </p:cNvPr>
          <p:cNvSpPr/>
          <p:nvPr/>
        </p:nvSpPr>
        <p:spPr>
          <a:xfrm>
            <a:off x="3024185" y="2225876"/>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De som van alle gerealiseerde toegevoegde waarde in een land gedurende een bepaalde periode. </a:t>
            </a:r>
          </a:p>
        </p:txBody>
      </p:sp>
      <p:sp>
        <p:nvSpPr>
          <p:cNvPr id="7" name="Rechthoek 6">
            <a:hlinkClick r:id="rId5" action="ppaction://hlinksldjump"/>
            <a:extLst>
              <a:ext uri="{FF2B5EF4-FFF2-40B4-BE49-F238E27FC236}">
                <a16:creationId xmlns:a16="http://schemas.microsoft.com/office/drawing/2014/main" id="{C615AC50-18C4-412B-930E-AA1D3D782DB0}"/>
              </a:ext>
            </a:extLst>
          </p:cNvPr>
          <p:cNvSpPr/>
          <p:nvPr/>
        </p:nvSpPr>
        <p:spPr>
          <a:xfrm>
            <a:off x="3024186" y="3576221"/>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De toename van de economische activiteit in een bepaald land vergeleken met een eerder meetpunt.</a:t>
            </a:r>
          </a:p>
        </p:txBody>
      </p:sp>
      <p:sp>
        <p:nvSpPr>
          <p:cNvPr id="8" name="Rechthoek 7">
            <a:hlinkClick r:id="rId5" action="ppaction://hlinksldjump"/>
            <a:extLst>
              <a:ext uri="{FF2B5EF4-FFF2-40B4-BE49-F238E27FC236}">
                <a16:creationId xmlns:a16="http://schemas.microsoft.com/office/drawing/2014/main" id="{D6ACC1DF-ABC9-4ADC-8241-A9635823B8E1}"/>
              </a:ext>
            </a:extLst>
          </p:cNvPr>
          <p:cNvSpPr/>
          <p:nvPr/>
        </p:nvSpPr>
        <p:spPr>
          <a:xfrm>
            <a:off x="3024187" y="4856086"/>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De stijging van het algemeen prijspeil in een bepaald land gedurende een bepaalde periode.</a:t>
            </a:r>
          </a:p>
        </p:txBody>
      </p:sp>
      <p:pic>
        <p:nvPicPr>
          <p:cNvPr id="3" name="Audio 2">
            <a:hlinkClick r:id="" action="ppaction://media"/>
            <a:extLst>
              <a:ext uri="{FF2B5EF4-FFF2-40B4-BE49-F238E27FC236}">
                <a16:creationId xmlns:a16="http://schemas.microsoft.com/office/drawing/2014/main" id="{575EDCF5-E2BF-4D6B-BF7F-5CF691D74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3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F9E2F32-7EFF-416D-BDC1-952EC7515BC8}"/>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NL">
                <a:solidFill>
                  <a:schemeClr val="bg1"/>
                </a:solidFill>
              </a:rPr>
              <a:t>Pagina 315</a:t>
            </a:r>
            <a:endParaRPr lang="nl-BE">
              <a:solidFill>
                <a:schemeClr val="bg1"/>
              </a:solidFill>
            </a:endParaRPr>
          </a:p>
        </p:txBody>
      </p:sp>
      <p:sp>
        <p:nvSpPr>
          <p:cNvPr id="3" name="Tijdelijke aanduiding voor inhoud 2">
            <a:extLst>
              <a:ext uri="{FF2B5EF4-FFF2-40B4-BE49-F238E27FC236}">
                <a16:creationId xmlns:a16="http://schemas.microsoft.com/office/drawing/2014/main" id="{0150C788-8C5F-49BD-86AA-FA910C92C673}"/>
              </a:ext>
            </a:extLst>
          </p:cNvPr>
          <p:cNvSpPr>
            <a:spLocks noGrp="1"/>
          </p:cNvSpPr>
          <p:nvPr>
            <p:ph idx="1"/>
          </p:nvPr>
        </p:nvSpPr>
        <p:spPr>
          <a:xfrm>
            <a:off x="643468" y="2638044"/>
            <a:ext cx="3830878" cy="2981521"/>
          </a:xfrm>
        </p:spPr>
        <p:txBody>
          <a:bodyPr>
            <a:normAutofit/>
          </a:bodyPr>
          <a:lstStyle/>
          <a:p>
            <a:r>
              <a:rPr lang="nl-NL" dirty="0">
                <a:solidFill>
                  <a:schemeClr val="bg1"/>
                </a:solidFill>
              </a:rPr>
              <a:t>Welke term omvat die ‘zeer lage prijzen’?</a:t>
            </a:r>
          </a:p>
          <a:p>
            <a:endParaRPr lang="nl-NL" dirty="0">
              <a:solidFill>
                <a:schemeClr val="bg1"/>
              </a:solidFill>
            </a:endParaRPr>
          </a:p>
          <a:p>
            <a:pPr marL="0" indent="0">
              <a:buNone/>
            </a:pPr>
            <a:endParaRPr lang="nl-NL" dirty="0">
              <a:solidFill>
                <a:schemeClr val="bg1"/>
              </a:solidFill>
            </a:endParaRPr>
          </a:p>
          <a:p>
            <a:r>
              <a:rPr lang="nl-NL" dirty="0">
                <a:solidFill>
                  <a:schemeClr val="bg1"/>
                </a:solidFill>
              </a:rPr>
              <a:t>Welk effect heeft de import van goedkope landbouwproducten voor de lokale boeren?</a:t>
            </a:r>
            <a:endParaRPr lang="nl-BE" dirty="0">
              <a:solidFill>
                <a:schemeClr val="bg1"/>
              </a:solidFill>
            </a:endParaRPr>
          </a:p>
        </p:txBody>
      </p:sp>
      <p:pic>
        <p:nvPicPr>
          <p:cNvPr id="4" name="Afbeelding 3">
            <a:extLst>
              <a:ext uri="{FF2B5EF4-FFF2-40B4-BE49-F238E27FC236}">
                <a16:creationId xmlns:a16="http://schemas.microsoft.com/office/drawing/2014/main" id="{21A9787D-1F4F-4DCB-A39F-BF0536C12487}"/>
              </a:ext>
            </a:extLst>
          </p:cNvPr>
          <p:cNvPicPr>
            <a:picLocks noChangeAspect="1"/>
          </p:cNvPicPr>
          <p:nvPr/>
        </p:nvPicPr>
        <p:blipFill>
          <a:blip r:embed="rId6"/>
          <a:stretch>
            <a:fillRect/>
          </a:stretch>
        </p:blipFill>
        <p:spPr>
          <a:xfrm>
            <a:off x="5145015" y="2578594"/>
            <a:ext cx="6669847" cy="1700811"/>
          </a:xfrm>
          <a:prstGeom prst="rect">
            <a:avLst/>
          </a:prstGeom>
        </p:spPr>
      </p:pic>
      <p:sp>
        <p:nvSpPr>
          <p:cNvPr id="5" name="Tekstvak 4">
            <a:extLst>
              <a:ext uri="{FF2B5EF4-FFF2-40B4-BE49-F238E27FC236}">
                <a16:creationId xmlns:a16="http://schemas.microsoft.com/office/drawing/2014/main" id="{6450DBB7-7B37-4D17-A521-BAABBCE29ED1}"/>
              </a:ext>
            </a:extLst>
          </p:cNvPr>
          <p:cNvSpPr txBox="1"/>
          <p:nvPr/>
        </p:nvSpPr>
        <p:spPr>
          <a:xfrm>
            <a:off x="1136342" y="3429000"/>
            <a:ext cx="3018408" cy="369332"/>
          </a:xfrm>
          <a:prstGeom prst="rect">
            <a:avLst/>
          </a:prstGeom>
          <a:noFill/>
        </p:spPr>
        <p:txBody>
          <a:bodyPr wrap="square" rtlCol="0">
            <a:spAutoFit/>
          </a:bodyPr>
          <a:lstStyle/>
          <a:p>
            <a:r>
              <a:rPr lang="nl-NL" dirty="0">
                <a:solidFill>
                  <a:srgbClr val="99CCFF"/>
                </a:solidFill>
              </a:rPr>
              <a:t>Dumpingprijzen </a:t>
            </a:r>
            <a:endParaRPr lang="nl-BE" dirty="0">
              <a:solidFill>
                <a:srgbClr val="99CCFF"/>
              </a:solidFill>
            </a:endParaRPr>
          </a:p>
        </p:txBody>
      </p:sp>
      <p:sp>
        <p:nvSpPr>
          <p:cNvPr id="8" name="Tekstvak 7">
            <a:extLst>
              <a:ext uri="{FF2B5EF4-FFF2-40B4-BE49-F238E27FC236}">
                <a16:creationId xmlns:a16="http://schemas.microsoft.com/office/drawing/2014/main" id="{2C20490D-A9CB-48CD-90AD-64E0AED23968}"/>
              </a:ext>
            </a:extLst>
          </p:cNvPr>
          <p:cNvSpPr txBox="1"/>
          <p:nvPr/>
        </p:nvSpPr>
        <p:spPr>
          <a:xfrm>
            <a:off x="1136342" y="5141767"/>
            <a:ext cx="3338004" cy="1200329"/>
          </a:xfrm>
          <a:prstGeom prst="rect">
            <a:avLst/>
          </a:prstGeom>
          <a:noFill/>
        </p:spPr>
        <p:txBody>
          <a:bodyPr wrap="square" rtlCol="0">
            <a:spAutoFit/>
          </a:bodyPr>
          <a:lstStyle/>
          <a:p>
            <a:r>
              <a:rPr lang="nl-NL" dirty="0">
                <a:solidFill>
                  <a:srgbClr val="99CCFF"/>
                </a:solidFill>
              </a:rPr>
              <a:t>De lokale boer die goed verkocht, verkoopt nu niets meer. De bevolking verkiest producten aan een lager tarief. </a:t>
            </a:r>
            <a:endParaRPr lang="nl-BE" dirty="0">
              <a:solidFill>
                <a:srgbClr val="99CCFF"/>
              </a:solidFill>
            </a:endParaRPr>
          </a:p>
        </p:txBody>
      </p:sp>
      <p:pic>
        <p:nvPicPr>
          <p:cNvPr id="6" name="Audio 5">
            <a:hlinkClick r:id="" action="ppaction://media"/>
            <a:extLst>
              <a:ext uri="{FF2B5EF4-FFF2-40B4-BE49-F238E27FC236}">
                <a16:creationId xmlns:a16="http://schemas.microsoft.com/office/drawing/2014/main" id="{4490E74B-DE62-4392-86B9-C36395F193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6888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3839F232-557D-4349-8EC1-8AD08E1D8749}"/>
              </a:ext>
            </a:extLst>
          </p:cNvPr>
          <p:cNvPicPr>
            <a:picLocks noChangeAspect="1"/>
          </p:cNvPicPr>
          <p:nvPr/>
        </p:nvPicPr>
        <p:blipFill rotWithShape="1">
          <a:blip r:embed="rId6">
            <a:alphaModFix amt="40000"/>
          </a:blip>
          <a:srcRect t="14773"/>
          <a:stretch/>
        </p:blipFill>
        <p:spPr>
          <a:xfrm>
            <a:off x="20" y="10"/>
            <a:ext cx="12191980" cy="6857990"/>
          </a:xfrm>
          <a:prstGeom prst="rect">
            <a:avLst/>
          </a:prstGeom>
        </p:spPr>
      </p:pic>
      <p:sp>
        <p:nvSpPr>
          <p:cNvPr id="2" name="Titel 1">
            <a:extLst>
              <a:ext uri="{FF2B5EF4-FFF2-40B4-BE49-F238E27FC236}">
                <a16:creationId xmlns:a16="http://schemas.microsoft.com/office/drawing/2014/main" id="{FEF4B0C4-45EB-4578-9732-5C95E09B0173}"/>
              </a:ext>
            </a:extLst>
          </p:cNvPr>
          <p:cNvSpPr>
            <a:spLocks noGrp="1"/>
          </p:cNvSpPr>
          <p:nvPr>
            <p:ph type="title"/>
          </p:nvPr>
        </p:nvSpPr>
        <p:spPr>
          <a:xfrm>
            <a:off x="2231136" y="329189"/>
            <a:ext cx="7729728" cy="1188720"/>
          </a:xfrm>
          <a:noFill/>
          <a:ln>
            <a:solidFill>
              <a:srgbClr val="FFFFFF"/>
            </a:solidFill>
          </a:ln>
        </p:spPr>
        <p:txBody>
          <a:bodyPr>
            <a:normAutofit/>
          </a:bodyPr>
          <a:lstStyle/>
          <a:p>
            <a:r>
              <a:rPr lang="nl-NL">
                <a:solidFill>
                  <a:schemeClr val="tx1"/>
                </a:solidFill>
              </a:rPr>
              <a:t>Pagina 315</a:t>
            </a:r>
            <a:endParaRPr lang="nl-BE">
              <a:solidFill>
                <a:schemeClr val="tx1"/>
              </a:solidFill>
            </a:endParaRPr>
          </a:p>
        </p:txBody>
      </p:sp>
      <p:sp>
        <p:nvSpPr>
          <p:cNvPr id="3" name="Tijdelijke aanduiding voor inhoud 2">
            <a:extLst>
              <a:ext uri="{FF2B5EF4-FFF2-40B4-BE49-F238E27FC236}">
                <a16:creationId xmlns:a16="http://schemas.microsoft.com/office/drawing/2014/main" id="{984361C9-3769-4445-915E-E00F8893E402}"/>
              </a:ext>
            </a:extLst>
          </p:cNvPr>
          <p:cNvSpPr>
            <a:spLocks noGrp="1"/>
          </p:cNvSpPr>
          <p:nvPr>
            <p:ph idx="1"/>
          </p:nvPr>
        </p:nvSpPr>
        <p:spPr>
          <a:xfrm>
            <a:off x="2231136" y="1834088"/>
            <a:ext cx="7729728" cy="5023902"/>
          </a:xfrm>
        </p:spPr>
        <p:txBody>
          <a:bodyPr>
            <a:normAutofit/>
          </a:bodyPr>
          <a:lstStyle/>
          <a:p>
            <a:r>
              <a:rPr lang="nl-NL" dirty="0"/>
              <a:t>Waarom laat de lokale overheid de import van die goedkope landbouwproducten toe?</a:t>
            </a:r>
          </a:p>
          <a:p>
            <a:endParaRPr lang="nl-NL" dirty="0"/>
          </a:p>
          <a:p>
            <a:endParaRPr lang="nl-NL" dirty="0"/>
          </a:p>
          <a:p>
            <a:endParaRPr lang="nl-NL" dirty="0"/>
          </a:p>
          <a:p>
            <a:r>
              <a:rPr lang="nl-NL" dirty="0"/>
              <a:t>Wat kan de lokale overheid doen om de lokale boeren te helpen?</a:t>
            </a:r>
          </a:p>
          <a:p>
            <a:endParaRPr lang="nl-NL" dirty="0"/>
          </a:p>
          <a:p>
            <a:endParaRPr lang="nl-NL" dirty="0"/>
          </a:p>
          <a:p>
            <a:pPr marL="0" indent="0">
              <a:buNone/>
            </a:pPr>
            <a:endParaRPr lang="nl-NL" dirty="0"/>
          </a:p>
          <a:p>
            <a:r>
              <a:rPr lang="nl-NL" dirty="0"/>
              <a:t>Conclusie?</a:t>
            </a:r>
            <a:endParaRPr lang="nl-BE" dirty="0"/>
          </a:p>
        </p:txBody>
      </p:sp>
      <p:sp>
        <p:nvSpPr>
          <p:cNvPr id="5" name="Tekstvak 4">
            <a:extLst>
              <a:ext uri="{FF2B5EF4-FFF2-40B4-BE49-F238E27FC236}">
                <a16:creationId xmlns:a16="http://schemas.microsoft.com/office/drawing/2014/main" id="{45256D78-DCFD-4DF3-91B2-CFDE6CCC2E91}"/>
              </a:ext>
            </a:extLst>
          </p:cNvPr>
          <p:cNvSpPr txBox="1"/>
          <p:nvPr/>
        </p:nvSpPr>
        <p:spPr>
          <a:xfrm>
            <a:off x="2809875" y="2631544"/>
            <a:ext cx="7391400" cy="646331"/>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99CCFF"/>
                </a:solidFill>
              </a:rPr>
              <a:t>Op die manier kunnen de arme inwoners voldoende eten kopen voor hun families. Het gemiddelde jaarinkomen bedraagt €1 350. </a:t>
            </a:r>
            <a:endParaRPr lang="nl-BE" dirty="0">
              <a:solidFill>
                <a:srgbClr val="99CCFF"/>
              </a:solidFill>
            </a:endParaRPr>
          </a:p>
        </p:txBody>
      </p:sp>
      <p:sp>
        <p:nvSpPr>
          <p:cNvPr id="6" name="Tekstvak 5">
            <a:extLst>
              <a:ext uri="{FF2B5EF4-FFF2-40B4-BE49-F238E27FC236}">
                <a16:creationId xmlns:a16="http://schemas.microsoft.com/office/drawing/2014/main" id="{C62C5887-1D3C-4E67-B331-914939D0E843}"/>
              </a:ext>
            </a:extLst>
          </p:cNvPr>
          <p:cNvSpPr txBox="1"/>
          <p:nvPr/>
        </p:nvSpPr>
        <p:spPr>
          <a:xfrm>
            <a:off x="2809875" y="4075331"/>
            <a:ext cx="7391400" cy="1200329"/>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99CCFF"/>
                </a:solidFill>
              </a:rPr>
              <a:t>Het land kan die import weigeren. Voorts is het mogelijk om handelsbelemmeringen door te voeren zoals invoerquota opleggen of subsidies geven. Op die manier kunnen de boeren overleven. Wel, dient de overheid voldoende geld te bezitten.</a:t>
            </a:r>
            <a:endParaRPr lang="nl-BE" dirty="0">
              <a:solidFill>
                <a:srgbClr val="99CCFF"/>
              </a:solidFill>
            </a:endParaRPr>
          </a:p>
        </p:txBody>
      </p:sp>
      <p:sp>
        <p:nvSpPr>
          <p:cNvPr id="7" name="Tekstvak 6">
            <a:extLst>
              <a:ext uri="{FF2B5EF4-FFF2-40B4-BE49-F238E27FC236}">
                <a16:creationId xmlns:a16="http://schemas.microsoft.com/office/drawing/2014/main" id="{BB2772FA-AD2C-4E78-8DD7-C01637C9D42D}"/>
              </a:ext>
            </a:extLst>
          </p:cNvPr>
          <p:cNvSpPr txBox="1"/>
          <p:nvPr/>
        </p:nvSpPr>
        <p:spPr>
          <a:xfrm>
            <a:off x="2809875" y="5743659"/>
            <a:ext cx="7391400" cy="646331"/>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99CCFF"/>
                </a:solidFill>
              </a:rPr>
              <a:t>Burkina Faso moet financieel onafhankelijk worden van rijke donorlanden. Economische groei is dus noodzakelijk.</a:t>
            </a:r>
            <a:endParaRPr lang="nl-BE" dirty="0">
              <a:solidFill>
                <a:srgbClr val="99CCFF"/>
              </a:solidFill>
            </a:endParaRPr>
          </a:p>
        </p:txBody>
      </p:sp>
      <p:pic>
        <p:nvPicPr>
          <p:cNvPr id="8" name="Audio 7">
            <a:hlinkClick r:id="" action="ppaction://media"/>
            <a:extLst>
              <a:ext uri="{FF2B5EF4-FFF2-40B4-BE49-F238E27FC236}">
                <a16:creationId xmlns:a16="http://schemas.microsoft.com/office/drawing/2014/main" id="{CB10FAD0-F476-41EE-B306-1264AF4402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844068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39DB5FF-A3E7-422D-8469-6433B577B633}"/>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Pagina 315</a:t>
            </a:r>
          </a:p>
        </p:txBody>
      </p:sp>
      <p:sp>
        <p:nvSpPr>
          <p:cNvPr id="9" name="Content Placeholder 8">
            <a:extLst>
              <a:ext uri="{FF2B5EF4-FFF2-40B4-BE49-F238E27FC236}">
                <a16:creationId xmlns:a16="http://schemas.microsoft.com/office/drawing/2014/main" id="{67A5EB50-1308-4CA4-A034-FE93C2DE6D97}"/>
              </a:ext>
            </a:extLst>
          </p:cNvPr>
          <p:cNvSpPr>
            <a:spLocks noGrp="1"/>
          </p:cNvSpPr>
          <p:nvPr>
            <p:ph idx="1"/>
          </p:nvPr>
        </p:nvSpPr>
        <p:spPr>
          <a:xfrm>
            <a:off x="643468" y="2638044"/>
            <a:ext cx="3363974" cy="919072"/>
          </a:xfrm>
        </p:spPr>
        <p:txBody>
          <a:bodyPr>
            <a:normAutofit/>
          </a:bodyPr>
          <a:lstStyle/>
          <a:p>
            <a:r>
              <a:rPr lang="en-US" dirty="0" err="1">
                <a:solidFill>
                  <a:schemeClr val="bg1"/>
                </a:solidFill>
              </a:rPr>
              <a:t>Waarom</a:t>
            </a:r>
            <a:r>
              <a:rPr lang="en-US" dirty="0">
                <a:solidFill>
                  <a:schemeClr val="bg1"/>
                </a:solidFill>
              </a:rPr>
              <a:t> is </a:t>
            </a:r>
            <a:r>
              <a:rPr lang="en-US" dirty="0" err="1">
                <a:solidFill>
                  <a:schemeClr val="bg1"/>
                </a:solidFill>
              </a:rPr>
              <a:t>economische</a:t>
            </a:r>
            <a:r>
              <a:rPr lang="en-US" dirty="0">
                <a:solidFill>
                  <a:schemeClr val="bg1"/>
                </a:solidFill>
              </a:rPr>
              <a:t> </a:t>
            </a:r>
            <a:r>
              <a:rPr lang="en-US" dirty="0" err="1">
                <a:solidFill>
                  <a:schemeClr val="bg1"/>
                </a:solidFill>
              </a:rPr>
              <a:t>groei</a:t>
            </a:r>
            <a:r>
              <a:rPr lang="en-US" dirty="0">
                <a:solidFill>
                  <a:schemeClr val="bg1"/>
                </a:solidFill>
              </a:rPr>
              <a:t> </a:t>
            </a:r>
            <a:r>
              <a:rPr lang="en-US" dirty="0" err="1">
                <a:solidFill>
                  <a:schemeClr val="bg1"/>
                </a:solidFill>
              </a:rPr>
              <a:t>noodzakelijk</a:t>
            </a:r>
            <a:r>
              <a:rPr lang="en-US" dirty="0">
                <a:solidFill>
                  <a:schemeClr val="bg1"/>
                </a:solidFill>
              </a:rPr>
              <a:t> om </a:t>
            </a:r>
            <a:r>
              <a:rPr lang="en-US" dirty="0" err="1">
                <a:solidFill>
                  <a:schemeClr val="bg1"/>
                </a:solidFill>
              </a:rPr>
              <a:t>armoede</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verdrijven</a:t>
            </a:r>
            <a:r>
              <a:rPr lang="en-US" dirty="0">
                <a:solidFill>
                  <a:schemeClr val="bg1"/>
                </a:solidFill>
              </a:rPr>
              <a:t>?</a:t>
            </a:r>
          </a:p>
          <a:p>
            <a:endParaRPr lang="en-US" dirty="0">
              <a:solidFill>
                <a:schemeClr val="bg1"/>
              </a:solidFill>
            </a:endParaRPr>
          </a:p>
        </p:txBody>
      </p:sp>
      <p:pic>
        <p:nvPicPr>
          <p:cNvPr id="5" name="Tijdelijke aanduiding voor inhoud 4">
            <a:extLst>
              <a:ext uri="{FF2B5EF4-FFF2-40B4-BE49-F238E27FC236}">
                <a16:creationId xmlns:a16="http://schemas.microsoft.com/office/drawing/2014/main" id="{07A0B2BB-7A7F-4FE8-9025-E8133CE9AF0A}"/>
              </a:ext>
            </a:extLst>
          </p:cNvPr>
          <p:cNvPicPr>
            <a:picLocks noChangeAspect="1"/>
          </p:cNvPicPr>
          <p:nvPr/>
        </p:nvPicPr>
        <p:blipFill>
          <a:blip r:embed="rId6"/>
          <a:stretch>
            <a:fillRect/>
          </a:stretch>
        </p:blipFill>
        <p:spPr>
          <a:xfrm>
            <a:off x="5297763" y="1059222"/>
            <a:ext cx="6250769" cy="4578688"/>
          </a:xfrm>
          <a:prstGeom prst="rect">
            <a:avLst/>
          </a:prstGeom>
        </p:spPr>
      </p:pic>
      <p:sp>
        <p:nvSpPr>
          <p:cNvPr id="10" name="Content Placeholder 8">
            <a:extLst>
              <a:ext uri="{FF2B5EF4-FFF2-40B4-BE49-F238E27FC236}">
                <a16:creationId xmlns:a16="http://schemas.microsoft.com/office/drawing/2014/main" id="{93E6C0DF-CD5A-4404-816D-D9B9893ECDD9}"/>
              </a:ext>
            </a:extLst>
          </p:cNvPr>
          <p:cNvSpPr txBox="1">
            <a:spLocks/>
          </p:cNvSpPr>
          <p:nvPr/>
        </p:nvSpPr>
        <p:spPr>
          <a:xfrm>
            <a:off x="956642" y="3567418"/>
            <a:ext cx="3553214" cy="18486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err="1">
                <a:solidFill>
                  <a:srgbClr val="99CCFF"/>
                </a:solidFill>
              </a:rPr>
              <a:t>Economische</a:t>
            </a:r>
            <a:r>
              <a:rPr lang="en-US" dirty="0">
                <a:solidFill>
                  <a:srgbClr val="99CCFF"/>
                </a:solidFill>
              </a:rPr>
              <a:t> </a:t>
            </a:r>
            <a:r>
              <a:rPr lang="en-US" dirty="0" err="1">
                <a:solidFill>
                  <a:srgbClr val="99CCFF"/>
                </a:solidFill>
              </a:rPr>
              <a:t>groei</a:t>
            </a:r>
            <a:r>
              <a:rPr lang="en-US" dirty="0">
                <a:solidFill>
                  <a:srgbClr val="99CCFF"/>
                </a:solidFill>
              </a:rPr>
              <a:t> </a:t>
            </a:r>
            <a:r>
              <a:rPr lang="en-US" dirty="0" err="1">
                <a:solidFill>
                  <a:srgbClr val="99CCFF"/>
                </a:solidFill>
              </a:rPr>
              <a:t>zorgt</a:t>
            </a:r>
            <a:r>
              <a:rPr lang="en-US" dirty="0">
                <a:solidFill>
                  <a:srgbClr val="99CCFF"/>
                </a:solidFill>
              </a:rPr>
              <a:t> </a:t>
            </a:r>
            <a:r>
              <a:rPr lang="en-US" dirty="0" err="1">
                <a:solidFill>
                  <a:srgbClr val="99CCFF"/>
                </a:solidFill>
              </a:rPr>
              <a:t>voor</a:t>
            </a:r>
            <a:r>
              <a:rPr lang="en-US" dirty="0">
                <a:solidFill>
                  <a:srgbClr val="99CCFF"/>
                </a:solidFill>
              </a:rPr>
              <a:t> </a:t>
            </a:r>
            <a:r>
              <a:rPr lang="en-US" dirty="0" err="1">
                <a:solidFill>
                  <a:srgbClr val="99CCFF"/>
                </a:solidFill>
              </a:rPr>
              <a:t>financiële</a:t>
            </a:r>
            <a:r>
              <a:rPr lang="en-US" dirty="0">
                <a:solidFill>
                  <a:srgbClr val="99CCFF"/>
                </a:solidFill>
              </a:rPr>
              <a:t> </a:t>
            </a:r>
            <a:r>
              <a:rPr lang="en-US" dirty="0" err="1">
                <a:solidFill>
                  <a:srgbClr val="99CCFF"/>
                </a:solidFill>
              </a:rPr>
              <a:t>middelen</a:t>
            </a:r>
            <a:r>
              <a:rPr lang="en-US" dirty="0">
                <a:solidFill>
                  <a:srgbClr val="99CCFF"/>
                </a:solidFill>
              </a:rPr>
              <a:t>. </a:t>
            </a:r>
            <a:r>
              <a:rPr lang="en-US" dirty="0" err="1">
                <a:solidFill>
                  <a:srgbClr val="99CCFF"/>
                </a:solidFill>
              </a:rPr>
              <a:t>Zonder</a:t>
            </a:r>
            <a:r>
              <a:rPr lang="en-US" dirty="0">
                <a:solidFill>
                  <a:srgbClr val="99CCFF"/>
                </a:solidFill>
              </a:rPr>
              <a:t> </a:t>
            </a:r>
            <a:r>
              <a:rPr lang="en-US" dirty="0" err="1">
                <a:solidFill>
                  <a:srgbClr val="99CCFF"/>
                </a:solidFill>
              </a:rPr>
              <a:t>goed</a:t>
            </a:r>
            <a:r>
              <a:rPr lang="en-US" dirty="0">
                <a:solidFill>
                  <a:srgbClr val="99CCFF"/>
                </a:solidFill>
              </a:rPr>
              <a:t> </a:t>
            </a:r>
            <a:r>
              <a:rPr lang="en-US" dirty="0" err="1">
                <a:solidFill>
                  <a:srgbClr val="99CCFF"/>
                </a:solidFill>
              </a:rPr>
              <a:t>draaiende</a:t>
            </a:r>
            <a:r>
              <a:rPr lang="en-US" dirty="0">
                <a:solidFill>
                  <a:srgbClr val="99CCFF"/>
                </a:solidFill>
              </a:rPr>
              <a:t> </a:t>
            </a:r>
            <a:r>
              <a:rPr lang="en-US" dirty="0" err="1">
                <a:solidFill>
                  <a:srgbClr val="99CCFF"/>
                </a:solidFill>
              </a:rPr>
              <a:t>economie</a:t>
            </a:r>
            <a:r>
              <a:rPr lang="en-US" dirty="0">
                <a:solidFill>
                  <a:srgbClr val="99CCFF"/>
                </a:solidFill>
              </a:rPr>
              <a:t> </a:t>
            </a:r>
            <a:r>
              <a:rPr lang="en-US" dirty="0" err="1">
                <a:solidFill>
                  <a:srgbClr val="99CCFF"/>
                </a:solidFill>
              </a:rPr>
              <a:t>blijven</a:t>
            </a:r>
            <a:r>
              <a:rPr lang="en-US" dirty="0">
                <a:solidFill>
                  <a:srgbClr val="99CCFF"/>
                </a:solidFill>
              </a:rPr>
              <a:t> </a:t>
            </a:r>
            <a:r>
              <a:rPr lang="en-US" dirty="0" err="1">
                <a:solidFill>
                  <a:srgbClr val="99CCFF"/>
                </a:solidFill>
              </a:rPr>
              <a:t>ontwikkelingslanden</a:t>
            </a:r>
            <a:r>
              <a:rPr lang="en-US" dirty="0">
                <a:solidFill>
                  <a:srgbClr val="99CCFF"/>
                </a:solidFill>
              </a:rPr>
              <a:t> </a:t>
            </a:r>
            <a:r>
              <a:rPr lang="en-US" dirty="0" err="1">
                <a:solidFill>
                  <a:srgbClr val="99CCFF"/>
                </a:solidFill>
              </a:rPr>
              <a:t>afhankelijk</a:t>
            </a:r>
            <a:r>
              <a:rPr lang="en-US" dirty="0">
                <a:solidFill>
                  <a:srgbClr val="99CCFF"/>
                </a:solidFill>
              </a:rPr>
              <a:t> van </a:t>
            </a:r>
            <a:r>
              <a:rPr lang="en-US" dirty="0" err="1">
                <a:solidFill>
                  <a:srgbClr val="99CCFF"/>
                </a:solidFill>
              </a:rPr>
              <a:t>rijke</a:t>
            </a:r>
            <a:r>
              <a:rPr lang="en-US" dirty="0">
                <a:solidFill>
                  <a:srgbClr val="99CCFF"/>
                </a:solidFill>
              </a:rPr>
              <a:t> </a:t>
            </a:r>
            <a:r>
              <a:rPr lang="en-US" dirty="0" err="1">
                <a:solidFill>
                  <a:srgbClr val="99CCFF"/>
                </a:solidFill>
              </a:rPr>
              <a:t>donorlanden</a:t>
            </a:r>
            <a:r>
              <a:rPr lang="en-US" dirty="0">
                <a:solidFill>
                  <a:srgbClr val="99CCFF"/>
                </a:solidFill>
              </a:rPr>
              <a:t>.</a:t>
            </a:r>
          </a:p>
          <a:p>
            <a:endParaRPr lang="en-US" dirty="0">
              <a:solidFill>
                <a:srgbClr val="99CCFF"/>
              </a:solidFill>
            </a:endParaRPr>
          </a:p>
        </p:txBody>
      </p:sp>
      <p:pic>
        <p:nvPicPr>
          <p:cNvPr id="6" name="Audio 5">
            <a:hlinkClick r:id="" action="ppaction://media"/>
            <a:extLst>
              <a:ext uri="{FF2B5EF4-FFF2-40B4-BE49-F238E27FC236}">
                <a16:creationId xmlns:a16="http://schemas.microsoft.com/office/drawing/2014/main" id="{763FB611-64A0-4A0F-892B-CE3EC04AA6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7" y="6139943"/>
            <a:ext cx="502157" cy="502157"/>
          </a:xfrm>
          <a:prstGeom prst="rect">
            <a:avLst/>
          </a:prstGeom>
        </p:spPr>
      </p:pic>
    </p:spTree>
    <p:custDataLst>
      <p:tags r:id="rId1"/>
    </p:custDataLst>
    <p:extLst>
      <p:ext uri="{BB962C8B-B14F-4D97-AF65-F5344CB8AC3E}">
        <p14:creationId xmlns:p14="http://schemas.microsoft.com/office/powerpoint/2010/main" val="10946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a:extLst>
              <a:ext uri="{FF2B5EF4-FFF2-40B4-BE49-F238E27FC236}">
                <a16:creationId xmlns:a16="http://schemas.microsoft.com/office/drawing/2014/main" id="{B03AF206-97CA-49B7-A093-0C5996E40F7C}"/>
              </a:ext>
            </a:extLst>
          </p:cNvPr>
          <p:cNvPicPr>
            <a:picLocks noGrp="1" noChangeAspect="1"/>
          </p:cNvPicPr>
          <p:nvPr>
            <p:ph idx="1"/>
          </p:nvPr>
        </p:nvPicPr>
        <p:blipFill>
          <a:blip r:embed="rId5"/>
          <a:stretch>
            <a:fillRect/>
          </a:stretch>
        </p:blipFill>
        <p:spPr>
          <a:xfrm>
            <a:off x="3357621" y="1271016"/>
            <a:ext cx="5932602" cy="4315968"/>
          </a:xfrm>
          <a:prstGeom prst="rect">
            <a:avLst/>
          </a:prstGeom>
        </p:spPr>
      </p:pic>
      <p:sp>
        <p:nvSpPr>
          <p:cNvPr id="11"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07E9E56-CD89-4BC8-B6AE-8C2FCC1C32CE}"/>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2000" dirty="0" err="1">
                <a:solidFill>
                  <a:srgbClr val="FFFFFF"/>
                </a:solidFill>
              </a:rPr>
              <a:t>bekijk</a:t>
            </a:r>
            <a:endParaRPr lang="en-US" sz="2000" dirty="0">
              <a:solidFill>
                <a:srgbClr val="FFFFFF"/>
              </a:solidFill>
            </a:endParaRPr>
          </a:p>
        </p:txBody>
      </p:sp>
      <p:pic>
        <p:nvPicPr>
          <p:cNvPr id="3" name="Audio 2">
            <a:hlinkClick r:id="" action="ppaction://media"/>
            <a:extLst>
              <a:ext uri="{FF2B5EF4-FFF2-40B4-BE49-F238E27FC236}">
                <a16:creationId xmlns:a16="http://schemas.microsoft.com/office/drawing/2014/main" id="{D3E68C9D-579A-4D09-9DA8-F00756615E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930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EE998C-E97D-4906-B27D-957807EF58C0}"/>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nl-BE" sz="3000" dirty="0">
                <a:solidFill>
                  <a:srgbClr val="FFFFFF"/>
                </a:solidFill>
              </a:rPr>
              <a:t>Grafiek </a:t>
            </a:r>
          </a:p>
        </p:txBody>
      </p:sp>
      <p:sp>
        <p:nvSpPr>
          <p:cNvPr id="3" name="Tijdelijke aanduiding voor inhoud 2">
            <a:extLst>
              <a:ext uri="{FF2B5EF4-FFF2-40B4-BE49-F238E27FC236}">
                <a16:creationId xmlns:a16="http://schemas.microsoft.com/office/drawing/2014/main" id="{89C65527-80D1-455E-9267-D7053A887EFE}"/>
              </a:ext>
            </a:extLst>
          </p:cNvPr>
          <p:cNvSpPr>
            <a:spLocks noGrp="1"/>
          </p:cNvSpPr>
          <p:nvPr>
            <p:ph idx="1"/>
          </p:nvPr>
        </p:nvSpPr>
        <p:spPr>
          <a:xfrm>
            <a:off x="5591695" y="1402080"/>
            <a:ext cx="5320696" cy="4053840"/>
          </a:xfrm>
        </p:spPr>
        <p:txBody>
          <a:bodyPr anchor="ctr">
            <a:normAutofit/>
          </a:bodyPr>
          <a:lstStyle/>
          <a:p>
            <a:r>
              <a:rPr lang="nl-BE" dirty="0"/>
              <a:t>Wat zie je op de grafiek?</a:t>
            </a:r>
          </a:p>
          <a:p>
            <a:endParaRPr lang="nl-BE" dirty="0"/>
          </a:p>
          <a:p>
            <a:endParaRPr lang="nl-BE" dirty="0"/>
          </a:p>
          <a:p>
            <a:r>
              <a:rPr lang="nl-BE" dirty="0"/>
              <a:t>Welk land bespreekt de grafiek?</a:t>
            </a:r>
          </a:p>
          <a:p>
            <a:endParaRPr lang="nl-BE" dirty="0"/>
          </a:p>
          <a:p>
            <a:endParaRPr lang="nl-BE" dirty="0"/>
          </a:p>
          <a:p>
            <a:r>
              <a:rPr lang="nl-BE" dirty="0"/>
              <a:t>Zijn dat hoge cijfers?</a:t>
            </a:r>
          </a:p>
        </p:txBody>
      </p:sp>
      <p:sp>
        <p:nvSpPr>
          <p:cNvPr id="4" name="Tekstvak 3">
            <a:extLst>
              <a:ext uri="{FF2B5EF4-FFF2-40B4-BE49-F238E27FC236}">
                <a16:creationId xmlns:a16="http://schemas.microsoft.com/office/drawing/2014/main" id="{22C8FFE9-6B71-4817-B96C-EC629D429AC0}"/>
              </a:ext>
            </a:extLst>
          </p:cNvPr>
          <p:cNvSpPr txBox="1"/>
          <p:nvPr/>
        </p:nvSpPr>
        <p:spPr>
          <a:xfrm>
            <a:off x="6185348" y="2547891"/>
            <a:ext cx="4727043" cy="646331"/>
          </a:xfrm>
          <a:prstGeom prst="rect">
            <a:avLst/>
          </a:prstGeom>
          <a:noFill/>
        </p:spPr>
        <p:txBody>
          <a:bodyPr wrap="square" rtlCol="0">
            <a:spAutoFit/>
          </a:bodyPr>
          <a:lstStyle/>
          <a:p>
            <a:r>
              <a:rPr lang="nl-BE" dirty="0"/>
              <a:t>Het jaarlijks verloop van het BBP tegen constante prijzen.</a:t>
            </a:r>
          </a:p>
        </p:txBody>
      </p:sp>
      <p:sp>
        <p:nvSpPr>
          <p:cNvPr id="9" name="Tekstvak 8">
            <a:extLst>
              <a:ext uri="{FF2B5EF4-FFF2-40B4-BE49-F238E27FC236}">
                <a16:creationId xmlns:a16="http://schemas.microsoft.com/office/drawing/2014/main" id="{1A527751-5862-4C7A-BF22-9170CC17AD3E}"/>
              </a:ext>
            </a:extLst>
          </p:cNvPr>
          <p:cNvSpPr txBox="1"/>
          <p:nvPr/>
        </p:nvSpPr>
        <p:spPr>
          <a:xfrm>
            <a:off x="6185346" y="3771073"/>
            <a:ext cx="4727043" cy="369332"/>
          </a:xfrm>
          <a:prstGeom prst="rect">
            <a:avLst/>
          </a:prstGeom>
          <a:noFill/>
        </p:spPr>
        <p:txBody>
          <a:bodyPr wrap="square" rtlCol="0">
            <a:spAutoFit/>
          </a:bodyPr>
          <a:lstStyle/>
          <a:p>
            <a:r>
              <a:rPr lang="nl-BE" dirty="0"/>
              <a:t>Rwanda.</a:t>
            </a:r>
          </a:p>
        </p:txBody>
      </p:sp>
      <p:sp>
        <p:nvSpPr>
          <p:cNvPr id="11" name="Tekstvak 10">
            <a:extLst>
              <a:ext uri="{FF2B5EF4-FFF2-40B4-BE49-F238E27FC236}">
                <a16:creationId xmlns:a16="http://schemas.microsoft.com/office/drawing/2014/main" id="{0873B14C-084A-4927-A100-5508863C7A3C}"/>
              </a:ext>
            </a:extLst>
          </p:cNvPr>
          <p:cNvSpPr txBox="1"/>
          <p:nvPr/>
        </p:nvSpPr>
        <p:spPr>
          <a:xfrm>
            <a:off x="6185347" y="4963050"/>
            <a:ext cx="4727043" cy="646331"/>
          </a:xfrm>
          <a:prstGeom prst="rect">
            <a:avLst/>
          </a:prstGeom>
          <a:noFill/>
        </p:spPr>
        <p:txBody>
          <a:bodyPr wrap="square" rtlCol="0">
            <a:spAutoFit/>
          </a:bodyPr>
          <a:lstStyle/>
          <a:p>
            <a:r>
              <a:rPr lang="nl-BE" dirty="0"/>
              <a:t>Rwanda beschikt over enorm hoge BBP-percentages.</a:t>
            </a:r>
          </a:p>
        </p:txBody>
      </p:sp>
      <p:pic>
        <p:nvPicPr>
          <p:cNvPr id="5" name="Audio 4">
            <a:hlinkClick r:id="" action="ppaction://media"/>
            <a:extLst>
              <a:ext uri="{FF2B5EF4-FFF2-40B4-BE49-F238E27FC236}">
                <a16:creationId xmlns:a16="http://schemas.microsoft.com/office/drawing/2014/main" id="{15FF318B-D93D-41DA-95AC-6F5FECBA644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6123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D7C5BE-418C-4A44-91BF-28E411F75B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1559052"/>
            <a:ext cx="10271760" cy="4347972"/>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334FCF-025B-4C5C-8ED7-1FC94D5FDADA}"/>
              </a:ext>
            </a:extLst>
          </p:cNvPr>
          <p:cNvSpPr>
            <a:spLocks noGrp="1"/>
          </p:cNvSpPr>
          <p:nvPr>
            <p:ph type="title"/>
          </p:nvPr>
        </p:nvSpPr>
        <p:spPr>
          <a:xfrm>
            <a:off x="2231136" y="964692"/>
            <a:ext cx="7729728" cy="1188720"/>
          </a:xfrm>
          <a:ln>
            <a:solidFill>
              <a:srgbClr val="404040"/>
            </a:solidFill>
          </a:ln>
        </p:spPr>
        <p:txBody>
          <a:bodyPr vert="horz" lIns="182880" tIns="182880" rIns="182880" bIns="182880" rtlCol="0" anchor="ctr">
            <a:normAutofit/>
          </a:bodyPr>
          <a:lstStyle/>
          <a:p>
            <a:r>
              <a:rPr lang="en-US"/>
              <a:t>leesplezier</a:t>
            </a:r>
          </a:p>
        </p:txBody>
      </p:sp>
      <p:pic>
        <p:nvPicPr>
          <p:cNvPr id="4" name="Afbeelding 3">
            <a:extLst>
              <a:ext uri="{FF2B5EF4-FFF2-40B4-BE49-F238E27FC236}">
                <a16:creationId xmlns:a16="http://schemas.microsoft.com/office/drawing/2014/main" id="{50E14637-CFA9-435C-9FB7-946B2146824F}"/>
              </a:ext>
            </a:extLst>
          </p:cNvPr>
          <p:cNvPicPr>
            <a:picLocks noChangeAspect="1"/>
          </p:cNvPicPr>
          <p:nvPr/>
        </p:nvPicPr>
        <p:blipFill>
          <a:blip r:embed="rId5"/>
          <a:stretch>
            <a:fillRect/>
          </a:stretch>
        </p:blipFill>
        <p:spPr>
          <a:xfrm>
            <a:off x="1444752" y="2760365"/>
            <a:ext cx="9314170" cy="2375114"/>
          </a:xfrm>
          <a:prstGeom prst="rect">
            <a:avLst/>
          </a:prstGeom>
        </p:spPr>
      </p:pic>
      <p:pic>
        <p:nvPicPr>
          <p:cNvPr id="3" name="Audio 2">
            <a:hlinkClick r:id="" action="ppaction://media"/>
            <a:extLst>
              <a:ext uri="{FF2B5EF4-FFF2-40B4-BE49-F238E27FC236}">
                <a16:creationId xmlns:a16="http://schemas.microsoft.com/office/drawing/2014/main" id="{7B607068-D7D3-4093-B7D8-D67B260C20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685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38996DB-E59C-4D19-93A7-E6AA9A9C9EE3}"/>
              </a:ext>
            </a:extLst>
          </p:cNvPr>
          <p:cNvSpPr>
            <a:spLocks noGrp="1"/>
          </p:cNvSpPr>
          <p:nvPr>
            <p:ph type="title"/>
          </p:nvPr>
        </p:nvSpPr>
        <p:spPr>
          <a:xfrm>
            <a:off x="2231136" y="467418"/>
            <a:ext cx="7729728" cy="1188720"/>
          </a:xfrm>
          <a:solidFill>
            <a:srgbClr val="FFFFFF"/>
          </a:solidFill>
        </p:spPr>
        <p:txBody>
          <a:bodyPr>
            <a:normAutofit/>
          </a:bodyPr>
          <a:lstStyle/>
          <a:p>
            <a:r>
              <a:rPr lang="nl-BE" dirty="0"/>
              <a:t>Pagina 315</a:t>
            </a:r>
          </a:p>
        </p:txBody>
      </p:sp>
      <p:sp>
        <p:nvSpPr>
          <p:cNvPr id="3" name="Tijdelijke aanduiding voor inhoud 2">
            <a:extLst>
              <a:ext uri="{FF2B5EF4-FFF2-40B4-BE49-F238E27FC236}">
                <a16:creationId xmlns:a16="http://schemas.microsoft.com/office/drawing/2014/main" id="{DF997D34-8D5D-4564-81DD-EBF0314F6DDB}"/>
              </a:ext>
            </a:extLst>
          </p:cNvPr>
          <p:cNvSpPr>
            <a:spLocks noGrp="1"/>
          </p:cNvSpPr>
          <p:nvPr>
            <p:ph idx="1"/>
          </p:nvPr>
        </p:nvSpPr>
        <p:spPr>
          <a:xfrm>
            <a:off x="1706062" y="2291262"/>
            <a:ext cx="8779512" cy="2879256"/>
          </a:xfrm>
        </p:spPr>
        <p:txBody>
          <a:bodyPr>
            <a:normAutofit/>
          </a:bodyPr>
          <a:lstStyle/>
          <a:p>
            <a:r>
              <a:rPr lang="nl-BE" dirty="0">
                <a:solidFill>
                  <a:srgbClr val="404040"/>
                </a:solidFill>
              </a:rPr>
              <a:t>Waarom nam de armoede in Rwanda niet af ondanks haar hoge BBP?</a:t>
            </a:r>
          </a:p>
          <a:p>
            <a:endParaRPr lang="nl-BE" dirty="0">
              <a:solidFill>
                <a:srgbClr val="404040"/>
              </a:solidFill>
            </a:endParaRPr>
          </a:p>
          <a:p>
            <a:endParaRPr lang="nl-BE" dirty="0">
              <a:solidFill>
                <a:srgbClr val="404040"/>
              </a:solidFill>
            </a:endParaRPr>
          </a:p>
          <a:p>
            <a:endParaRPr lang="nl-BE" dirty="0">
              <a:solidFill>
                <a:srgbClr val="404040"/>
              </a:solidFill>
            </a:endParaRPr>
          </a:p>
          <a:p>
            <a:r>
              <a:rPr lang="nl-BE" dirty="0">
                <a:solidFill>
                  <a:srgbClr val="404040"/>
                </a:solidFill>
              </a:rPr>
              <a:t>Waarom is de Rwandese economie een tijdbom?</a:t>
            </a:r>
          </a:p>
        </p:txBody>
      </p:sp>
      <p:sp>
        <p:nvSpPr>
          <p:cNvPr id="4" name="Tekstvak 3">
            <a:extLst>
              <a:ext uri="{FF2B5EF4-FFF2-40B4-BE49-F238E27FC236}">
                <a16:creationId xmlns:a16="http://schemas.microsoft.com/office/drawing/2014/main" id="{BE756687-1B0E-4FDF-8F2B-5280729FC166}"/>
              </a:ext>
            </a:extLst>
          </p:cNvPr>
          <p:cNvSpPr txBox="1"/>
          <p:nvPr/>
        </p:nvSpPr>
        <p:spPr>
          <a:xfrm>
            <a:off x="2341266" y="2823587"/>
            <a:ext cx="8331760" cy="646331"/>
          </a:xfrm>
          <a:prstGeom prst="rect">
            <a:avLst/>
          </a:prstGeom>
          <a:noFill/>
        </p:spPr>
        <p:txBody>
          <a:bodyPr wrap="square" rtlCol="0">
            <a:spAutoFit/>
          </a:bodyPr>
          <a:lstStyle/>
          <a:p>
            <a:r>
              <a:rPr lang="nl-BE" dirty="0"/>
              <a:t>De economische groei is gerealiseerd door de agro-industrie en daar heeft de kleine boer niets aan.</a:t>
            </a:r>
          </a:p>
        </p:txBody>
      </p:sp>
      <p:sp>
        <p:nvSpPr>
          <p:cNvPr id="9" name="Tekstvak 8">
            <a:extLst>
              <a:ext uri="{FF2B5EF4-FFF2-40B4-BE49-F238E27FC236}">
                <a16:creationId xmlns:a16="http://schemas.microsoft.com/office/drawing/2014/main" id="{001210F7-5BF0-428F-AD1E-192BA7B1E0FB}"/>
              </a:ext>
            </a:extLst>
          </p:cNvPr>
          <p:cNvSpPr txBox="1"/>
          <p:nvPr/>
        </p:nvSpPr>
        <p:spPr>
          <a:xfrm>
            <a:off x="2341266" y="4309708"/>
            <a:ext cx="8331760" cy="369332"/>
          </a:xfrm>
          <a:prstGeom prst="rect">
            <a:avLst/>
          </a:prstGeom>
          <a:noFill/>
        </p:spPr>
        <p:txBody>
          <a:bodyPr wrap="square" rtlCol="0">
            <a:spAutoFit/>
          </a:bodyPr>
          <a:lstStyle/>
          <a:p>
            <a:r>
              <a:rPr lang="nl-BE" dirty="0"/>
              <a:t>De grote ongelijkheid zorgt voor spanningen binnen de Rwandese bevolking.</a:t>
            </a:r>
          </a:p>
        </p:txBody>
      </p:sp>
      <p:pic>
        <p:nvPicPr>
          <p:cNvPr id="5" name="Audio 4">
            <a:hlinkClick r:id="" action="ppaction://media"/>
            <a:extLst>
              <a:ext uri="{FF2B5EF4-FFF2-40B4-BE49-F238E27FC236}">
                <a16:creationId xmlns:a16="http://schemas.microsoft.com/office/drawing/2014/main" id="{DF007676-8895-4645-9CBC-5C82EDF9689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126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22685-DB93-4122-843A-80A5422609EE}"/>
              </a:ext>
            </a:extLst>
          </p:cNvPr>
          <p:cNvSpPr>
            <a:spLocks noGrp="1"/>
          </p:cNvSpPr>
          <p:nvPr>
            <p:ph type="title"/>
          </p:nvPr>
        </p:nvSpPr>
        <p:spPr>
          <a:xfrm>
            <a:off x="2231135" y="414277"/>
            <a:ext cx="7729728" cy="1188720"/>
          </a:xfrm>
        </p:spPr>
        <p:txBody>
          <a:bodyPr/>
          <a:lstStyle/>
          <a:p>
            <a:r>
              <a:rPr lang="nl-BE" dirty="0"/>
              <a:t>actueel</a:t>
            </a:r>
          </a:p>
        </p:txBody>
      </p:sp>
      <p:pic>
        <p:nvPicPr>
          <p:cNvPr id="4" name="Journaal">
            <a:hlinkClick r:id="" action="ppaction://media"/>
            <a:extLst>
              <a:ext uri="{FF2B5EF4-FFF2-40B4-BE49-F238E27FC236}">
                <a16:creationId xmlns:a16="http://schemas.microsoft.com/office/drawing/2014/main" id="{F7C1D045-653B-460B-A306-4C01D8B094F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t="11221" b="12704"/>
          <a:stretch/>
        </p:blipFill>
        <p:spPr>
          <a:xfrm>
            <a:off x="2739412" y="2077374"/>
            <a:ext cx="6713176" cy="3830274"/>
          </a:xfrm>
          <a:prstGeom prst="rect">
            <a:avLst/>
          </a:prstGeom>
        </p:spPr>
      </p:pic>
      <p:pic>
        <p:nvPicPr>
          <p:cNvPr id="3" name="Audio 2">
            <a:hlinkClick r:id="" action="ppaction://media"/>
            <a:extLst>
              <a:ext uri="{FF2B5EF4-FFF2-40B4-BE49-F238E27FC236}">
                <a16:creationId xmlns:a16="http://schemas.microsoft.com/office/drawing/2014/main" id="{211AFA3C-7053-49F2-8383-3B061DC3A76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51090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3538" objId="4"/>
        <p14:stopEvt time="24399" objId="4"/>
      </p14:showEvtLst>
    </p:ext>
  </p:extLs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01E4AD-95CC-43E8-92E6-2B9A4152CDE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De vraag van vandaag</a:t>
            </a:r>
          </a:p>
        </p:txBody>
      </p:sp>
      <p:sp>
        <p:nvSpPr>
          <p:cNvPr id="3" name="Tijdelijke aanduiding voor inhoud 2">
            <a:extLst>
              <a:ext uri="{FF2B5EF4-FFF2-40B4-BE49-F238E27FC236}">
                <a16:creationId xmlns:a16="http://schemas.microsoft.com/office/drawing/2014/main" id="{6D4AA09F-A910-4DB3-B2B4-1A4FA018DAE8}"/>
              </a:ext>
            </a:extLst>
          </p:cNvPr>
          <p:cNvSpPr>
            <a:spLocks noGrp="1"/>
          </p:cNvSpPr>
          <p:nvPr>
            <p:ph idx="1"/>
          </p:nvPr>
        </p:nvSpPr>
        <p:spPr>
          <a:xfrm>
            <a:off x="643468" y="2638044"/>
            <a:ext cx="3363974" cy="3415622"/>
          </a:xfrm>
        </p:spPr>
        <p:txBody>
          <a:bodyPr>
            <a:normAutofit/>
          </a:bodyPr>
          <a:lstStyle/>
          <a:p>
            <a:r>
              <a:rPr lang="nl-BE" dirty="0">
                <a:solidFill>
                  <a:schemeClr val="bg1"/>
                </a:solidFill>
              </a:rPr>
              <a:t>Is economische groei noodzakelijk op lange termijn ten opzichte van armoede?</a:t>
            </a:r>
          </a:p>
          <a:p>
            <a:endParaRPr lang="nl-BE" dirty="0">
              <a:solidFill>
                <a:schemeClr val="bg1"/>
              </a:solidFill>
            </a:endParaRPr>
          </a:p>
        </p:txBody>
      </p:sp>
      <p:pic>
        <p:nvPicPr>
          <p:cNvPr id="4" name="Afbeelding 3" descr="Afbeelding met kamer&#10;&#10;Automatisch gegenereerde beschrijving">
            <a:hlinkClick r:id="" action="ppaction://noaction"/>
            <a:extLst>
              <a:ext uri="{FF2B5EF4-FFF2-40B4-BE49-F238E27FC236}">
                <a16:creationId xmlns:a16="http://schemas.microsoft.com/office/drawing/2014/main" id="{695FE580-E5BE-4080-8423-15C21F174D0A}"/>
              </a:ext>
            </a:extLst>
          </p:cNvPr>
          <p:cNvPicPr>
            <a:picLocks noChangeAspect="1"/>
          </p:cNvPicPr>
          <p:nvPr/>
        </p:nvPicPr>
        <p:blipFill rotWithShape="1">
          <a:blip r:embed="rId6"/>
          <a:srcRect l="14037" r="18062"/>
          <a:stretch/>
        </p:blipFill>
        <p:spPr>
          <a:xfrm>
            <a:off x="5448589" y="643467"/>
            <a:ext cx="5949116" cy="5410199"/>
          </a:xfrm>
          <a:prstGeom prst="rect">
            <a:avLst/>
          </a:prstGeom>
        </p:spPr>
      </p:pic>
      <p:sp>
        <p:nvSpPr>
          <p:cNvPr id="5" name="Tekstvak 4">
            <a:extLst>
              <a:ext uri="{FF2B5EF4-FFF2-40B4-BE49-F238E27FC236}">
                <a16:creationId xmlns:a16="http://schemas.microsoft.com/office/drawing/2014/main" id="{A9C8A2F6-BC1E-4DBC-96EA-377B6B8C1D42}"/>
              </a:ext>
            </a:extLst>
          </p:cNvPr>
          <p:cNvSpPr txBox="1"/>
          <p:nvPr/>
        </p:nvSpPr>
        <p:spPr>
          <a:xfrm>
            <a:off x="1208627" y="3542191"/>
            <a:ext cx="3195961" cy="1754326"/>
          </a:xfrm>
          <a:prstGeom prst="rect">
            <a:avLst/>
          </a:prstGeom>
          <a:noFill/>
        </p:spPr>
        <p:txBody>
          <a:bodyPr wrap="square" rtlCol="0">
            <a:spAutoFit/>
          </a:bodyPr>
          <a:lstStyle/>
          <a:p>
            <a:r>
              <a:rPr lang="nl-BE" dirty="0">
                <a:solidFill>
                  <a:srgbClr val="99CCFF"/>
                </a:solidFill>
              </a:rPr>
              <a:t>Ja, door een toename van het BBP zal de bevolking beter in haar basisbehoeften kunnen voldoen. De economische groei moet wel gepaard gaan met een deugdelijk bestuur.</a:t>
            </a:r>
          </a:p>
        </p:txBody>
      </p:sp>
      <p:pic>
        <p:nvPicPr>
          <p:cNvPr id="6" name="Audio 5">
            <a:hlinkClick r:id="" action="ppaction://media"/>
            <a:extLst>
              <a:ext uri="{FF2B5EF4-FFF2-40B4-BE49-F238E27FC236}">
                <a16:creationId xmlns:a16="http://schemas.microsoft.com/office/drawing/2014/main" id="{9DC2F062-881D-43AF-A162-052B6CA4BAB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6987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570AE-688F-4D02-AA31-1B95C8D02FED}"/>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3 uitgangspunten</a:t>
            </a:r>
          </a:p>
        </p:txBody>
      </p:sp>
      <p:sp>
        <p:nvSpPr>
          <p:cNvPr id="14" name="Rectangle 13">
            <a:extLst>
              <a:ext uri="{FF2B5EF4-FFF2-40B4-BE49-F238E27FC236}">
                <a16:creationId xmlns:a16="http://schemas.microsoft.com/office/drawing/2014/main" id="{F7DD4F16-A929-482C-B168-3873842545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C4A220-E978-44DF-B951-44ABBA04D1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speelgoed, tekening&#10;&#10;Automatisch gegenereerde beschrijving">
            <a:hlinkClick r:id="rId4" action="ppaction://hlinksldjump"/>
            <a:extLst>
              <a:ext uri="{FF2B5EF4-FFF2-40B4-BE49-F238E27FC236}">
                <a16:creationId xmlns:a16="http://schemas.microsoft.com/office/drawing/2014/main" id="{893D4D6B-24CD-4384-8CB8-392B11A3575E}"/>
              </a:ext>
            </a:extLst>
          </p:cNvPr>
          <p:cNvPicPr>
            <a:picLocks noChangeAspect="1"/>
          </p:cNvPicPr>
          <p:nvPr/>
        </p:nvPicPr>
        <p:blipFill rotWithShape="1">
          <a:blip r:embed="rId5"/>
          <a:srcRect l="42651" r="3" b="2"/>
          <a:stretch/>
        </p:blipFill>
        <p:spPr>
          <a:xfrm>
            <a:off x="970789" y="970704"/>
            <a:ext cx="3305890" cy="2651760"/>
          </a:xfrm>
          <a:prstGeom prst="rect">
            <a:avLst/>
          </a:prstGeom>
        </p:spPr>
      </p:pic>
      <p:pic>
        <p:nvPicPr>
          <p:cNvPr id="9" name="Afbeelding 8">
            <a:hlinkClick r:id="rId6" action="ppaction://hlinksldjump"/>
            <a:extLst>
              <a:ext uri="{FF2B5EF4-FFF2-40B4-BE49-F238E27FC236}">
                <a16:creationId xmlns:a16="http://schemas.microsoft.com/office/drawing/2014/main" id="{39AA74B1-7D0C-49D7-80CC-7F652F8EF2DE}"/>
              </a:ext>
            </a:extLst>
          </p:cNvPr>
          <p:cNvPicPr>
            <a:picLocks noChangeAspect="1"/>
          </p:cNvPicPr>
          <p:nvPr/>
        </p:nvPicPr>
        <p:blipFill rotWithShape="1">
          <a:blip r:embed="rId7"/>
          <a:srcRect t="5738" r="-1" b="14370"/>
          <a:stretch/>
        </p:blipFill>
        <p:spPr>
          <a:xfrm>
            <a:off x="4434554" y="970705"/>
            <a:ext cx="3319243" cy="2651760"/>
          </a:xfrm>
          <a:prstGeom prst="rect">
            <a:avLst/>
          </a:prstGeom>
        </p:spPr>
      </p:pic>
      <p:pic>
        <p:nvPicPr>
          <p:cNvPr id="7" name="Afbeelding 6" descr="Afbeelding met kamer&#10;&#10;Automatisch gegenereerde beschrijving">
            <a:hlinkClick r:id="rId8" action="ppaction://hlinksldjump"/>
            <a:extLst>
              <a:ext uri="{FF2B5EF4-FFF2-40B4-BE49-F238E27FC236}">
                <a16:creationId xmlns:a16="http://schemas.microsoft.com/office/drawing/2014/main" id="{DC907F2D-F7EC-4DD7-A5EA-87CD55395F9C}"/>
              </a:ext>
            </a:extLst>
          </p:cNvPr>
          <p:cNvPicPr>
            <a:picLocks noChangeAspect="1"/>
          </p:cNvPicPr>
          <p:nvPr/>
        </p:nvPicPr>
        <p:blipFill rotWithShape="1">
          <a:blip r:embed="rId9"/>
          <a:srcRect l="9622" r="13648" b="3"/>
          <a:stretch/>
        </p:blipFill>
        <p:spPr>
          <a:xfrm>
            <a:off x="7911673" y="970705"/>
            <a:ext cx="3309539" cy="2663308"/>
          </a:xfrm>
          <a:prstGeom prst="rect">
            <a:avLst/>
          </a:prstGeom>
        </p:spPr>
      </p:pic>
      <p:pic>
        <p:nvPicPr>
          <p:cNvPr id="3" name="Audio 2">
            <a:hlinkClick r:id="" action="ppaction://media"/>
            <a:extLst>
              <a:ext uri="{FF2B5EF4-FFF2-40B4-BE49-F238E27FC236}">
                <a16:creationId xmlns:a16="http://schemas.microsoft.com/office/drawing/2014/main" id="{23433A1C-DA44-48C8-9635-58EA267880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766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kstvak 5">
            <a:hlinkClick r:id="rId4" action="ppaction://hlinksldjump"/>
            <a:extLst>
              <a:ext uri="{FF2B5EF4-FFF2-40B4-BE49-F238E27FC236}">
                <a16:creationId xmlns:a16="http://schemas.microsoft.com/office/drawing/2014/main" id="{846F6A71-6BF5-43AA-85DD-FA3502C99389}"/>
              </a:ext>
            </a:extLst>
          </p:cNvPr>
          <p:cNvSpPr txBox="1"/>
          <p:nvPr/>
        </p:nvSpPr>
        <p:spPr>
          <a:xfrm>
            <a:off x="6888321" y="2708416"/>
            <a:ext cx="4512884" cy="1126462"/>
          </a:xfrm>
          <a:prstGeom prst="rect">
            <a:avLst/>
          </a:prstGeom>
          <a:solidFill>
            <a:schemeClr val="accent2">
              <a:lumMod val="40000"/>
              <a:lumOff val="60000"/>
            </a:schemeClr>
          </a:solidFill>
        </p:spPr>
        <p:txBody>
          <a:bodyPr vert="horz" lIns="182880" tIns="182880" rIns="182880" bIns="182880" rtlCol="0" anchor="ctr" anchorCtr="1">
            <a:normAutofit/>
          </a:bodyPr>
          <a:lstStyle/>
          <a:p>
            <a:pPr algn="ctr" defTabSz="914400">
              <a:lnSpc>
                <a:spcPct val="90000"/>
              </a:lnSpc>
              <a:spcBef>
                <a:spcPct val="0"/>
              </a:spcBef>
              <a:spcAft>
                <a:spcPts val="600"/>
              </a:spcAft>
            </a:pPr>
            <a:r>
              <a:rPr lang="en-US" sz="2800" kern="1200" cap="all" spc="200" baseline="0" dirty="0">
                <a:solidFill>
                  <a:srgbClr val="262626"/>
                </a:solidFill>
                <a:latin typeface="+mj-lt"/>
                <a:ea typeface="+mj-ea"/>
                <a:cs typeface="+mj-cs"/>
              </a:rPr>
              <a:t>Volgende vraag!</a:t>
            </a:r>
          </a:p>
        </p:txBody>
      </p:sp>
      <p:sp>
        <p:nvSpPr>
          <p:cNvPr id="22" name="Rectangle 17">
            <a:extLst>
              <a:ext uri="{FF2B5EF4-FFF2-40B4-BE49-F238E27FC236}">
                <a16:creationId xmlns:a16="http://schemas.microsoft.com/office/drawing/2014/main" id="{622ABD4F-0025-4E7A-8CAD-616008515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130" y="640080"/>
            <a:ext cx="5455920"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9">
            <a:extLst>
              <a:ext uri="{FF2B5EF4-FFF2-40B4-BE49-F238E27FC236}">
                <a16:creationId xmlns:a16="http://schemas.microsoft.com/office/drawing/2014/main" id="{19E78D43-718A-450B-89F1-37EF3BD77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98" y="802767"/>
            <a:ext cx="512978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tafel, voedsel&#10;&#10;Automatisch gegenereerde beschrijving">
            <a:extLst>
              <a:ext uri="{FF2B5EF4-FFF2-40B4-BE49-F238E27FC236}">
                <a16:creationId xmlns:a16="http://schemas.microsoft.com/office/drawing/2014/main" id="{6AC758B2-ACE1-40A8-B85D-019B404E69EA}"/>
              </a:ext>
            </a:extLst>
          </p:cNvPr>
          <p:cNvPicPr>
            <a:picLocks noChangeAspect="1"/>
          </p:cNvPicPr>
          <p:nvPr/>
        </p:nvPicPr>
        <p:blipFill rotWithShape="1">
          <a:blip r:embed="rId5"/>
          <a:srcRect l="8705" r="4848" b="1"/>
          <a:stretch/>
        </p:blipFill>
        <p:spPr>
          <a:xfrm>
            <a:off x="1280238" y="1122807"/>
            <a:ext cx="4489704" cy="4297680"/>
          </a:xfrm>
          <a:prstGeom prst="rect">
            <a:avLst/>
          </a:prstGeom>
        </p:spPr>
      </p:pic>
      <p:pic>
        <p:nvPicPr>
          <p:cNvPr id="2" name="Audio 1">
            <a:hlinkClick r:id="" action="ppaction://media"/>
            <a:extLst>
              <a:ext uri="{FF2B5EF4-FFF2-40B4-BE49-F238E27FC236}">
                <a16:creationId xmlns:a16="http://schemas.microsoft.com/office/drawing/2014/main" id="{30C2DAC5-1FDF-4B63-B88E-132D3D87A8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92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16E49FA0-BC04-4BCB-8DB0-4F876C799306}"/>
              </a:ext>
            </a:extLst>
          </p:cNvPr>
          <p:cNvPicPr>
            <a:picLocks noChangeAspect="1"/>
          </p:cNvPicPr>
          <p:nvPr/>
        </p:nvPicPr>
        <p:blipFill>
          <a:blip r:embed="rId5"/>
          <a:stretch>
            <a:fillRect/>
          </a:stretch>
        </p:blipFill>
        <p:spPr>
          <a:xfrm>
            <a:off x="2871147" y="1271016"/>
            <a:ext cx="6905550" cy="4315968"/>
          </a:xfrm>
          <a:prstGeom prst="rect">
            <a:avLst/>
          </a:prstGeom>
        </p:spPr>
      </p:pic>
      <p:sp>
        <p:nvSpPr>
          <p:cNvPr id="14"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D4D7821-B54B-4D74-BA41-9B165B6FE9E2}"/>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2000" dirty="0">
                <a:solidFill>
                  <a:srgbClr val="FFFFFF"/>
                </a:solidFill>
              </a:rPr>
              <a:t>Wat </a:t>
            </a:r>
            <a:r>
              <a:rPr lang="en-US" sz="2000" dirty="0" err="1">
                <a:solidFill>
                  <a:srgbClr val="FFFFFF"/>
                </a:solidFill>
              </a:rPr>
              <a:t>zie</a:t>
            </a:r>
            <a:r>
              <a:rPr lang="en-US" sz="2000" dirty="0">
                <a:solidFill>
                  <a:srgbClr val="FFFFFF"/>
                </a:solidFill>
              </a:rPr>
              <a:t> je?</a:t>
            </a:r>
          </a:p>
        </p:txBody>
      </p:sp>
      <p:pic>
        <p:nvPicPr>
          <p:cNvPr id="3" name="Audio 2">
            <a:hlinkClick r:id="" action="ppaction://media"/>
            <a:extLst>
              <a:ext uri="{FF2B5EF4-FFF2-40B4-BE49-F238E27FC236}">
                <a16:creationId xmlns:a16="http://schemas.microsoft.com/office/drawing/2014/main" id="{7EC89A3C-7038-42EB-86DF-8B6F0F4F00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109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C8C2A1-C0C5-41CD-A420-AE1AEF3FA00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sz="2400">
                <a:solidFill>
                  <a:schemeClr val="bg1"/>
                </a:solidFill>
              </a:rPr>
              <a:t>bevolkinggroei</a:t>
            </a:r>
          </a:p>
        </p:txBody>
      </p:sp>
      <p:sp>
        <p:nvSpPr>
          <p:cNvPr id="3" name="Tijdelijke aanduiding voor inhoud 2">
            <a:extLst>
              <a:ext uri="{FF2B5EF4-FFF2-40B4-BE49-F238E27FC236}">
                <a16:creationId xmlns:a16="http://schemas.microsoft.com/office/drawing/2014/main" id="{40FF066E-BBA0-4A99-A7A0-C2A044C817E7}"/>
              </a:ext>
            </a:extLst>
          </p:cNvPr>
          <p:cNvSpPr>
            <a:spLocks noGrp="1"/>
          </p:cNvSpPr>
          <p:nvPr>
            <p:ph idx="1"/>
          </p:nvPr>
        </p:nvSpPr>
        <p:spPr>
          <a:xfrm>
            <a:off x="643468" y="2638044"/>
            <a:ext cx="3363974" cy="2182531"/>
          </a:xfrm>
        </p:spPr>
        <p:txBody>
          <a:bodyPr>
            <a:normAutofit/>
          </a:bodyPr>
          <a:lstStyle/>
          <a:p>
            <a:r>
              <a:rPr lang="nl-BE" dirty="0">
                <a:solidFill>
                  <a:srgbClr val="99CCFF"/>
                </a:solidFill>
              </a:rPr>
              <a:t>Nam de bevolking toe doorheen de jaren?</a:t>
            </a:r>
          </a:p>
          <a:p>
            <a:r>
              <a:rPr lang="nl-BE" dirty="0">
                <a:solidFill>
                  <a:srgbClr val="99CCFF"/>
                </a:solidFill>
              </a:rPr>
              <a:t>Welke bevolking neemt het snelst toe?</a:t>
            </a:r>
          </a:p>
          <a:p>
            <a:r>
              <a:rPr lang="nl-BE" dirty="0">
                <a:solidFill>
                  <a:srgbClr val="99CCFF"/>
                </a:solidFill>
              </a:rPr>
              <a:t>Waarom neemt die bevolking zo snel toe?</a:t>
            </a:r>
          </a:p>
          <a:p>
            <a:endParaRPr lang="nl-BE" dirty="0">
              <a:solidFill>
                <a:schemeClr val="bg1"/>
              </a:solidFill>
            </a:endParaRPr>
          </a:p>
        </p:txBody>
      </p:sp>
      <p:pic>
        <p:nvPicPr>
          <p:cNvPr id="4" name="Afbeelding 3">
            <a:extLst>
              <a:ext uri="{FF2B5EF4-FFF2-40B4-BE49-F238E27FC236}">
                <a16:creationId xmlns:a16="http://schemas.microsoft.com/office/drawing/2014/main" id="{98423F78-9084-4294-8529-F3C12D17C9AE}"/>
              </a:ext>
            </a:extLst>
          </p:cNvPr>
          <p:cNvPicPr>
            <a:picLocks noChangeAspect="1"/>
          </p:cNvPicPr>
          <p:nvPr/>
        </p:nvPicPr>
        <p:blipFill rotWithShape="1">
          <a:blip r:embed="rId5"/>
          <a:srcRect t="5738" r="-1" b="14370"/>
          <a:stretch/>
        </p:blipFill>
        <p:spPr>
          <a:xfrm>
            <a:off x="5297763" y="851659"/>
            <a:ext cx="6250769" cy="4993815"/>
          </a:xfrm>
          <a:prstGeom prst="rect">
            <a:avLst/>
          </a:prstGeom>
        </p:spPr>
      </p:pic>
      <p:pic>
        <p:nvPicPr>
          <p:cNvPr id="5" name="Audio 4">
            <a:hlinkClick r:id="" action="ppaction://media"/>
            <a:extLst>
              <a:ext uri="{FF2B5EF4-FFF2-40B4-BE49-F238E27FC236}">
                <a16:creationId xmlns:a16="http://schemas.microsoft.com/office/drawing/2014/main" id="{8A5A7351-3299-4A59-9E24-15DCEEAED7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67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8BBCB-868C-4CF1-A729-134D4D44046B}"/>
              </a:ext>
            </a:extLst>
          </p:cNvPr>
          <p:cNvSpPr>
            <a:spLocks noGrp="1"/>
          </p:cNvSpPr>
          <p:nvPr>
            <p:ph type="title"/>
          </p:nvPr>
        </p:nvSpPr>
        <p:spPr/>
        <p:txBody>
          <a:bodyPr/>
          <a:lstStyle/>
          <a:p>
            <a:r>
              <a:rPr lang="nl-BE" dirty="0"/>
              <a:t>leesplezier</a:t>
            </a:r>
          </a:p>
        </p:txBody>
      </p:sp>
      <p:pic>
        <p:nvPicPr>
          <p:cNvPr id="4" name="Afbeelding 3">
            <a:extLst>
              <a:ext uri="{FF2B5EF4-FFF2-40B4-BE49-F238E27FC236}">
                <a16:creationId xmlns:a16="http://schemas.microsoft.com/office/drawing/2014/main" id="{F58C68CC-1F47-443C-AAA7-E3D73EB6145D}"/>
              </a:ext>
            </a:extLst>
          </p:cNvPr>
          <p:cNvPicPr>
            <a:picLocks noChangeAspect="1"/>
          </p:cNvPicPr>
          <p:nvPr/>
        </p:nvPicPr>
        <p:blipFill>
          <a:blip r:embed="rId5"/>
          <a:stretch>
            <a:fillRect/>
          </a:stretch>
        </p:blipFill>
        <p:spPr>
          <a:xfrm>
            <a:off x="2376487" y="2305050"/>
            <a:ext cx="7439025" cy="2247900"/>
          </a:xfrm>
          <a:prstGeom prst="rect">
            <a:avLst/>
          </a:prstGeom>
        </p:spPr>
      </p:pic>
      <p:pic>
        <p:nvPicPr>
          <p:cNvPr id="5" name="Afbeelding 4">
            <a:extLst>
              <a:ext uri="{FF2B5EF4-FFF2-40B4-BE49-F238E27FC236}">
                <a16:creationId xmlns:a16="http://schemas.microsoft.com/office/drawing/2014/main" id="{E1815077-C809-4F40-8008-B9FE5242521E}"/>
              </a:ext>
            </a:extLst>
          </p:cNvPr>
          <p:cNvPicPr>
            <a:picLocks noChangeAspect="1"/>
          </p:cNvPicPr>
          <p:nvPr/>
        </p:nvPicPr>
        <p:blipFill>
          <a:blip r:embed="rId6"/>
          <a:stretch>
            <a:fillRect/>
          </a:stretch>
        </p:blipFill>
        <p:spPr>
          <a:xfrm>
            <a:off x="2376487" y="4552950"/>
            <a:ext cx="7439025" cy="1515176"/>
          </a:xfrm>
          <a:prstGeom prst="rect">
            <a:avLst/>
          </a:prstGeom>
        </p:spPr>
      </p:pic>
      <p:pic>
        <p:nvPicPr>
          <p:cNvPr id="6" name="Tijdelijke aanduiding voor inhoud 4" descr="Afbeelding met boek, bureau, tafel, computer&#10;&#10;Automatisch gegenereerde beschrijving">
            <a:extLst>
              <a:ext uri="{FF2B5EF4-FFF2-40B4-BE49-F238E27FC236}">
                <a16:creationId xmlns:a16="http://schemas.microsoft.com/office/drawing/2014/main" id="{A69ED234-0DFB-4691-81FC-7D5C111B72F0}"/>
              </a:ext>
            </a:extLst>
          </p:cNvPr>
          <p:cNvPicPr>
            <a:picLocks noGrp="1" noChangeAspect="1"/>
          </p:cNvPicPr>
          <p:nvPr>
            <p:ph idx="1"/>
          </p:nvPr>
        </p:nvPicPr>
        <p:blipFill>
          <a:blip r:embed="rId7"/>
          <a:stretch>
            <a:fillRect/>
          </a:stretch>
        </p:blipFill>
        <p:spPr>
          <a:xfrm rot="20848780">
            <a:off x="1902190" y="549951"/>
            <a:ext cx="1494427" cy="1612284"/>
          </a:xfrm>
        </p:spPr>
      </p:pic>
      <p:pic>
        <p:nvPicPr>
          <p:cNvPr id="3" name="Audio 2">
            <a:hlinkClick r:id="" action="ppaction://media"/>
            <a:extLst>
              <a:ext uri="{FF2B5EF4-FFF2-40B4-BE49-F238E27FC236}">
                <a16:creationId xmlns:a16="http://schemas.microsoft.com/office/drawing/2014/main" id="{83C92828-9A20-4080-B38F-450C761EEB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33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7F48F9-6BEB-486D-A4FF-F0872B13EB7D}"/>
              </a:ext>
            </a:extLst>
          </p:cNvPr>
          <p:cNvSpPr>
            <a:spLocks noGrp="1"/>
          </p:cNvSpPr>
          <p:nvPr>
            <p:ph type="title"/>
          </p:nvPr>
        </p:nvSpPr>
        <p:spPr/>
        <p:txBody>
          <a:bodyPr/>
          <a:lstStyle/>
          <a:p>
            <a:r>
              <a:rPr lang="nl-BE" dirty="0"/>
              <a:t> </a:t>
            </a:r>
            <a:r>
              <a:rPr lang="nl-BE" dirty="0" err="1"/>
              <a:t>belgië</a:t>
            </a:r>
            <a:r>
              <a:rPr lang="nl-BE" dirty="0"/>
              <a:t>?</a:t>
            </a:r>
          </a:p>
        </p:txBody>
      </p:sp>
      <p:pic>
        <p:nvPicPr>
          <p:cNvPr id="5" name="Tijdelijke aanduiding voor inhoud 4" descr="Afbeelding met kaart&#10;&#10;Automatisch gegenereerde beschrijving">
            <a:extLst>
              <a:ext uri="{FF2B5EF4-FFF2-40B4-BE49-F238E27FC236}">
                <a16:creationId xmlns:a16="http://schemas.microsoft.com/office/drawing/2014/main" id="{904298CA-5B8A-4B5B-BF38-C980D51B2125}"/>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469298" y="1150232"/>
            <a:ext cx="1620986" cy="1081366"/>
          </a:xfrm>
        </p:spPr>
      </p:pic>
      <p:pic>
        <p:nvPicPr>
          <p:cNvPr id="6" name="Afbeelding 5">
            <a:extLst>
              <a:ext uri="{FF2B5EF4-FFF2-40B4-BE49-F238E27FC236}">
                <a16:creationId xmlns:a16="http://schemas.microsoft.com/office/drawing/2014/main" id="{A2995F98-185F-4104-AF6C-16DE5C68A7B9}"/>
              </a:ext>
            </a:extLst>
          </p:cNvPr>
          <p:cNvPicPr>
            <a:picLocks noChangeAspect="1"/>
          </p:cNvPicPr>
          <p:nvPr/>
        </p:nvPicPr>
        <p:blipFill>
          <a:blip r:embed="rId7"/>
          <a:stretch>
            <a:fillRect/>
          </a:stretch>
        </p:blipFill>
        <p:spPr>
          <a:xfrm>
            <a:off x="2231136" y="2410479"/>
            <a:ext cx="7729728" cy="1592345"/>
          </a:xfrm>
          <a:prstGeom prst="rect">
            <a:avLst/>
          </a:prstGeom>
        </p:spPr>
      </p:pic>
      <p:pic>
        <p:nvPicPr>
          <p:cNvPr id="7" name="Afbeelding 6">
            <a:extLst>
              <a:ext uri="{FF2B5EF4-FFF2-40B4-BE49-F238E27FC236}">
                <a16:creationId xmlns:a16="http://schemas.microsoft.com/office/drawing/2014/main" id="{FDF4E5F9-2A86-4DA8-B8AA-60C4A8FF6362}"/>
              </a:ext>
            </a:extLst>
          </p:cNvPr>
          <p:cNvPicPr>
            <a:picLocks noChangeAspect="1"/>
          </p:cNvPicPr>
          <p:nvPr/>
        </p:nvPicPr>
        <p:blipFill>
          <a:blip r:embed="rId8"/>
          <a:stretch>
            <a:fillRect/>
          </a:stretch>
        </p:blipFill>
        <p:spPr>
          <a:xfrm>
            <a:off x="2231136" y="4181705"/>
            <a:ext cx="7730267" cy="1935010"/>
          </a:xfrm>
          <a:prstGeom prst="rect">
            <a:avLst/>
          </a:prstGeom>
        </p:spPr>
      </p:pic>
      <p:pic>
        <p:nvPicPr>
          <p:cNvPr id="8" name="Audio 7">
            <a:hlinkClick r:id="" action="ppaction://media"/>
            <a:extLst>
              <a:ext uri="{FF2B5EF4-FFF2-40B4-BE49-F238E27FC236}">
                <a16:creationId xmlns:a16="http://schemas.microsoft.com/office/drawing/2014/main" id="{1EEAC9F0-7971-425B-A173-B38E75FC6B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637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6C32AC-4066-4A32-88A9-5EBC4EC00AE0}"/>
              </a:ext>
            </a:extLst>
          </p:cNvPr>
          <p:cNvSpPr>
            <a:spLocks noGrp="1"/>
          </p:cNvSpPr>
          <p:nvPr>
            <p:ph type="title"/>
          </p:nvPr>
        </p:nvSpPr>
        <p:spPr>
          <a:xfrm>
            <a:off x="8269549" y="769950"/>
            <a:ext cx="2863471" cy="1728044"/>
          </a:xfrm>
          <a:noFill/>
          <a:ln>
            <a:solidFill>
              <a:schemeClr val="tx1">
                <a:lumMod val="75000"/>
                <a:lumOff val="25000"/>
              </a:schemeClr>
            </a:solidFill>
          </a:ln>
        </p:spPr>
        <p:txBody>
          <a:bodyPr vert="horz" wrap="square" lIns="182880" tIns="182880" rIns="182880" bIns="182880" rtlCol="0" anchor="ctr" anchorCtr="1">
            <a:normAutofit/>
          </a:bodyPr>
          <a:lstStyle/>
          <a:p>
            <a:r>
              <a:rPr lang="en-US" dirty="0" err="1">
                <a:solidFill>
                  <a:schemeClr val="tx1">
                    <a:lumMod val="75000"/>
                    <a:lumOff val="25000"/>
                  </a:schemeClr>
                </a:solidFill>
              </a:rPr>
              <a:t>oefening</a:t>
            </a:r>
            <a:endParaRPr lang="en-US" dirty="0">
              <a:solidFill>
                <a:schemeClr val="tx1">
                  <a:lumMod val="75000"/>
                  <a:lumOff val="25000"/>
                </a:schemeClr>
              </a:solidFill>
            </a:endParaRPr>
          </a:p>
        </p:txBody>
      </p:sp>
      <p:sp>
        <p:nvSpPr>
          <p:cNvPr id="6" name="Tekstvak 5">
            <a:extLst>
              <a:ext uri="{FF2B5EF4-FFF2-40B4-BE49-F238E27FC236}">
                <a16:creationId xmlns:a16="http://schemas.microsoft.com/office/drawing/2014/main" id="{6CDB969C-B873-4D8E-9158-B7C46EB25F50}"/>
              </a:ext>
            </a:extLst>
          </p:cNvPr>
          <p:cNvSpPr txBox="1"/>
          <p:nvPr/>
        </p:nvSpPr>
        <p:spPr>
          <a:xfrm>
            <a:off x="8269549" y="2888204"/>
            <a:ext cx="3922450" cy="1320846"/>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dirty="0" err="1">
                <a:solidFill>
                  <a:schemeClr val="tx1">
                    <a:lumMod val="75000"/>
                    <a:lumOff val="25000"/>
                  </a:schemeClr>
                </a:solidFill>
              </a:rPr>
              <a:t>Cijfergegevens</a:t>
            </a:r>
            <a:r>
              <a:rPr lang="en-US" dirty="0">
                <a:solidFill>
                  <a:schemeClr val="tx1">
                    <a:lumMod val="75000"/>
                    <a:lumOff val="25000"/>
                  </a:schemeClr>
                </a:solidFill>
              </a:rPr>
              <a:t> van 2017</a:t>
            </a:r>
          </a:p>
          <a:p>
            <a:pPr indent="-228600" defTabSz="914400">
              <a:spcBef>
                <a:spcPts val="1000"/>
              </a:spcBef>
              <a:buClr>
                <a:schemeClr val="accent2"/>
              </a:buClr>
              <a:buFont typeface="Arial" panose="020B0604020202020204" pitchFamily="34" charset="0"/>
              <a:buChar char="•"/>
            </a:pPr>
            <a:r>
              <a:rPr lang="en-US" dirty="0" err="1">
                <a:solidFill>
                  <a:schemeClr val="tx1">
                    <a:lumMod val="75000"/>
                    <a:lumOff val="25000"/>
                  </a:schemeClr>
                </a:solidFill>
              </a:rPr>
              <a:t>Bereken</a:t>
            </a:r>
            <a:r>
              <a:rPr lang="en-US" dirty="0">
                <a:solidFill>
                  <a:schemeClr val="tx1">
                    <a:lumMod val="75000"/>
                    <a:lumOff val="25000"/>
                  </a:schemeClr>
                </a:solidFill>
              </a:rPr>
              <a:t> het BBP/capita van </a:t>
            </a:r>
            <a:r>
              <a:rPr lang="en-US" dirty="0" err="1">
                <a:solidFill>
                  <a:schemeClr val="tx1">
                    <a:lumMod val="75000"/>
                    <a:lumOff val="25000"/>
                  </a:schemeClr>
                </a:solidFill>
              </a:rPr>
              <a:t>België</a:t>
            </a:r>
            <a:endParaRPr lang="en-US" dirty="0">
              <a:solidFill>
                <a:schemeClr val="tx1">
                  <a:lumMod val="75000"/>
                  <a:lumOff val="25000"/>
                </a:schemeClr>
              </a:solidFill>
            </a:endParaRPr>
          </a:p>
          <a:p>
            <a:pPr defTabSz="914400">
              <a:spcBef>
                <a:spcPts val="1000"/>
              </a:spcBef>
              <a:buClr>
                <a:schemeClr val="accent2"/>
              </a:buClr>
            </a:pPr>
            <a:endParaRPr lang="en-US" dirty="0">
              <a:solidFill>
                <a:schemeClr val="tx1">
                  <a:lumMod val="75000"/>
                  <a:lumOff val="25000"/>
                </a:schemeClr>
              </a:solidFill>
            </a:endParaRPr>
          </a:p>
          <a:p>
            <a:pPr defTabSz="914400">
              <a:spcBef>
                <a:spcPts val="1000"/>
              </a:spcBef>
              <a:buClr>
                <a:schemeClr val="accent2"/>
              </a:buClr>
            </a:pPr>
            <a:endParaRPr lang="en-US" dirty="0">
              <a:solidFill>
                <a:schemeClr val="tx1">
                  <a:lumMod val="75000"/>
                  <a:lumOff val="25000"/>
                </a:schemeClr>
              </a:solidFill>
            </a:endParaRPr>
          </a:p>
        </p:txBody>
      </p:sp>
      <p:pic>
        <p:nvPicPr>
          <p:cNvPr id="4" name="Afbeelding 3">
            <a:extLst>
              <a:ext uri="{FF2B5EF4-FFF2-40B4-BE49-F238E27FC236}">
                <a16:creationId xmlns:a16="http://schemas.microsoft.com/office/drawing/2014/main" id="{FB945862-8637-4434-91BE-8C43F6C226D7}"/>
              </a:ext>
            </a:extLst>
          </p:cNvPr>
          <p:cNvPicPr>
            <a:picLocks noChangeAspect="1"/>
          </p:cNvPicPr>
          <p:nvPr/>
        </p:nvPicPr>
        <p:blipFill>
          <a:blip r:embed="rId6"/>
          <a:stretch>
            <a:fillRect/>
          </a:stretch>
        </p:blipFill>
        <p:spPr>
          <a:xfrm>
            <a:off x="724897" y="1266825"/>
            <a:ext cx="6079853" cy="1231169"/>
          </a:xfrm>
          <a:prstGeom prst="rect">
            <a:avLst/>
          </a:prstGeom>
        </p:spPr>
      </p:pic>
      <p:pic>
        <p:nvPicPr>
          <p:cNvPr id="5" name="Afbeelding 4">
            <a:extLst>
              <a:ext uri="{FF2B5EF4-FFF2-40B4-BE49-F238E27FC236}">
                <a16:creationId xmlns:a16="http://schemas.microsoft.com/office/drawing/2014/main" id="{24349024-D54E-4B4F-B99E-36F8E2A9004C}"/>
              </a:ext>
            </a:extLst>
          </p:cNvPr>
          <p:cNvPicPr>
            <a:picLocks noChangeAspect="1"/>
          </p:cNvPicPr>
          <p:nvPr/>
        </p:nvPicPr>
        <p:blipFill>
          <a:blip r:embed="rId7"/>
          <a:stretch>
            <a:fillRect/>
          </a:stretch>
        </p:blipFill>
        <p:spPr>
          <a:xfrm>
            <a:off x="724898" y="4209049"/>
            <a:ext cx="6079852" cy="1215969"/>
          </a:xfrm>
          <a:prstGeom prst="rect">
            <a:avLst/>
          </a:prstGeom>
        </p:spPr>
      </p:pic>
      <p:sp>
        <p:nvSpPr>
          <p:cNvPr id="13" name="Tekstvak 12">
            <a:extLst>
              <a:ext uri="{FF2B5EF4-FFF2-40B4-BE49-F238E27FC236}">
                <a16:creationId xmlns:a16="http://schemas.microsoft.com/office/drawing/2014/main" id="{B3CAE8A0-C769-473C-89B2-BB9D597FC42E}"/>
              </a:ext>
            </a:extLst>
          </p:cNvPr>
          <p:cNvSpPr txBox="1"/>
          <p:nvPr/>
        </p:nvSpPr>
        <p:spPr>
          <a:xfrm>
            <a:off x="8639500" y="3697552"/>
            <a:ext cx="3265455" cy="1320846"/>
          </a:xfrm>
          <a:prstGeom prst="rect">
            <a:avLst/>
          </a:prstGeom>
        </p:spPr>
        <p:txBody>
          <a:bodyPr vert="horz" lIns="91440" tIns="45720" rIns="91440" bIns="45720" rtlCol="0">
            <a:normAutofit/>
          </a:bodyPr>
          <a:lstStyle/>
          <a:p>
            <a:pPr defTabSz="914400">
              <a:spcBef>
                <a:spcPts val="1000"/>
              </a:spcBef>
              <a:buClr>
                <a:schemeClr val="accent2"/>
              </a:buClr>
            </a:pPr>
            <a:endParaRPr lang="en-US" dirty="0">
              <a:solidFill>
                <a:schemeClr val="tx1">
                  <a:lumMod val="75000"/>
                  <a:lumOff val="25000"/>
                </a:schemeClr>
              </a:solidFill>
            </a:endParaRPr>
          </a:p>
          <a:p>
            <a:pPr defTabSz="914400">
              <a:spcBef>
                <a:spcPts val="1000"/>
              </a:spcBef>
              <a:buClr>
                <a:schemeClr val="accent2"/>
              </a:buClr>
            </a:pPr>
            <a:endParaRPr lang="en-US" dirty="0">
              <a:solidFill>
                <a:schemeClr val="tx1">
                  <a:lumMod val="75000"/>
                  <a:lumOff val="25000"/>
                </a:schemeClr>
              </a:solidFill>
            </a:endParaRPr>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30A298E6-C6E5-40DD-9F27-5544CD25437E}"/>
                  </a:ext>
                </a:extLst>
              </p:cNvPr>
              <p:cNvSpPr txBox="1"/>
              <p:nvPr/>
            </p:nvSpPr>
            <p:spPr>
              <a:xfrm>
                <a:off x="8740065" y="3808005"/>
                <a:ext cx="3922450" cy="728484"/>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14:m>
                  <m:oMath xmlns:m="http://schemas.openxmlformats.org/officeDocument/2006/math">
                    <m:f>
                      <m:fPr>
                        <m:ctrlPr>
                          <a:rPr lang="en-US" i="1" smtClean="0">
                            <a:solidFill>
                              <a:schemeClr val="tx1">
                                <a:lumMod val="75000"/>
                                <a:lumOff val="25000"/>
                              </a:schemeClr>
                            </a:solidFill>
                            <a:latin typeface="Cambria Math" panose="02040503050406030204" pitchFamily="18" charset="0"/>
                          </a:rPr>
                        </m:ctrlPr>
                      </m:fPr>
                      <m:num>
                        <m:r>
                          <a:rPr lang="nl-BE" b="0" i="1" smtClean="0">
                            <a:solidFill>
                              <a:schemeClr val="tx1">
                                <a:lumMod val="75000"/>
                                <a:lumOff val="25000"/>
                              </a:schemeClr>
                            </a:solidFill>
                            <a:latin typeface="Cambria Math" panose="02040503050406030204" pitchFamily="18" charset="0"/>
                          </a:rPr>
                          <m:t>437 200 000 000</m:t>
                        </m:r>
                      </m:num>
                      <m:den>
                        <m:r>
                          <a:rPr lang="nl-BE" b="0" i="1" smtClean="0">
                            <a:solidFill>
                              <a:schemeClr val="tx1">
                                <a:lumMod val="75000"/>
                                <a:lumOff val="25000"/>
                              </a:schemeClr>
                            </a:solidFill>
                            <a:latin typeface="Cambria Math" panose="02040503050406030204" pitchFamily="18" charset="0"/>
                          </a:rPr>
                          <m:t>11 376 070</m:t>
                        </m:r>
                      </m:den>
                    </m:f>
                  </m:oMath>
                </a14:m>
                <a:r>
                  <a:rPr lang="en-US" dirty="0">
                    <a:solidFill>
                      <a:schemeClr val="tx1">
                        <a:lumMod val="75000"/>
                        <a:lumOff val="25000"/>
                      </a:schemeClr>
                    </a:solidFill>
                  </a:rPr>
                  <a:t> </a:t>
                </a:r>
                <a:r>
                  <a:rPr lang="en-US" sz="1400" dirty="0">
                    <a:solidFill>
                      <a:schemeClr val="tx1">
                        <a:lumMod val="75000"/>
                        <a:lumOff val="25000"/>
                      </a:schemeClr>
                    </a:solidFill>
                  </a:rPr>
                  <a:t>= 38 431,55 euro/capita</a:t>
                </a:r>
                <a:endParaRPr lang="en-US" sz="1600" dirty="0">
                  <a:solidFill>
                    <a:schemeClr val="tx1">
                      <a:lumMod val="75000"/>
                      <a:lumOff val="25000"/>
                    </a:schemeClr>
                  </a:solidFill>
                </a:endParaRPr>
              </a:p>
              <a:p>
                <a:pPr defTabSz="914400">
                  <a:spcBef>
                    <a:spcPts val="1000"/>
                  </a:spcBef>
                  <a:buClr>
                    <a:schemeClr val="accent2"/>
                  </a:buClr>
                </a:pPr>
                <a:endParaRPr lang="en-US" dirty="0">
                  <a:solidFill>
                    <a:schemeClr val="tx1">
                      <a:lumMod val="75000"/>
                      <a:lumOff val="25000"/>
                    </a:schemeClr>
                  </a:solidFill>
                </a:endParaRPr>
              </a:p>
            </p:txBody>
          </p:sp>
        </mc:Choice>
        <mc:Fallback xmlns="">
          <p:sp>
            <p:nvSpPr>
              <p:cNvPr id="15" name="Tekstvak 14">
                <a:extLst>
                  <a:ext uri="{FF2B5EF4-FFF2-40B4-BE49-F238E27FC236}">
                    <a16:creationId xmlns:a16="http://schemas.microsoft.com/office/drawing/2014/main" id="{30A298E6-C6E5-40DD-9F27-5544CD25437E}"/>
                  </a:ext>
                </a:extLst>
              </p:cNvPr>
              <p:cNvSpPr txBox="1">
                <a:spLocks noRot="1" noChangeAspect="1" noMove="1" noResize="1" noEditPoints="1" noAdjustHandles="1" noChangeArrowheads="1" noChangeShapeType="1" noTextEdit="1"/>
              </p:cNvSpPr>
              <p:nvPr/>
            </p:nvSpPr>
            <p:spPr>
              <a:xfrm>
                <a:off x="8740065" y="3808005"/>
                <a:ext cx="3922450" cy="728484"/>
              </a:xfrm>
              <a:prstGeom prst="rect">
                <a:avLst/>
              </a:prstGeom>
              <a:blipFill>
                <a:blip r:embed="rId8"/>
                <a:stretch>
                  <a:fillRect l="-1089"/>
                </a:stretch>
              </a:blipFill>
            </p:spPr>
            <p:txBody>
              <a:bodyPr/>
              <a:lstStyle/>
              <a:p>
                <a:r>
                  <a:rPr lang="nl-BE">
                    <a:noFill/>
                  </a:rPr>
                  <a:t> </a:t>
                </a:r>
              </a:p>
            </p:txBody>
          </p:sp>
        </mc:Fallback>
      </mc:AlternateContent>
      <p:pic>
        <p:nvPicPr>
          <p:cNvPr id="3" name="Audio 2">
            <a:hlinkClick r:id="" action="ppaction://media"/>
            <a:extLst>
              <a:ext uri="{FF2B5EF4-FFF2-40B4-BE49-F238E27FC236}">
                <a16:creationId xmlns:a16="http://schemas.microsoft.com/office/drawing/2014/main" id="{704D89A1-01DD-4F75-848A-1F4B55652F1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01568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A006F0-3007-487D-AB85-0EA52EEEF8B4}"/>
              </a:ext>
            </a:extLst>
          </p:cNvPr>
          <p:cNvSpPr>
            <a:spLocks noGrp="1"/>
          </p:cNvSpPr>
          <p:nvPr>
            <p:ph type="title"/>
          </p:nvPr>
        </p:nvSpPr>
        <p:spPr>
          <a:xfrm>
            <a:off x="795147" y="494024"/>
            <a:ext cx="4486656" cy="1287151"/>
          </a:xfrm>
        </p:spPr>
        <p:txBody>
          <a:bodyPr vert="horz" lIns="274320" tIns="182880" rIns="274320" bIns="182880" rtlCol="0" anchor="ctr" anchorCtr="1">
            <a:normAutofit/>
          </a:bodyPr>
          <a:lstStyle/>
          <a:p>
            <a:r>
              <a:rPr lang="en-US" sz="3200" dirty="0" err="1"/>
              <a:t>oefening</a:t>
            </a:r>
            <a:endParaRPr lang="en-US" sz="3200" dirty="0"/>
          </a:p>
        </p:txBody>
      </p:sp>
      <p:sp>
        <p:nvSpPr>
          <p:cNvPr id="10" name="Rectangle 9">
            <a:extLst>
              <a:ext uri="{FF2B5EF4-FFF2-40B4-BE49-F238E27FC236}">
                <a16:creationId xmlns:a16="http://schemas.microsoft.com/office/drawing/2014/main" id="{2F0F143B-3981-4FC2-BB15-0C58676334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79E1BDB7-FD82-4F8C-B468-A9351FC1F668}"/>
              </a:ext>
            </a:extLst>
          </p:cNvPr>
          <p:cNvPicPr>
            <a:picLocks noChangeAspect="1"/>
          </p:cNvPicPr>
          <p:nvPr/>
        </p:nvPicPr>
        <p:blipFill>
          <a:blip r:embed="rId6"/>
          <a:stretch>
            <a:fillRect/>
          </a:stretch>
        </p:blipFill>
        <p:spPr>
          <a:xfrm>
            <a:off x="6733030" y="1316984"/>
            <a:ext cx="4818890" cy="1867319"/>
          </a:xfrm>
          <a:prstGeom prst="rect">
            <a:avLst/>
          </a:prstGeom>
        </p:spPr>
      </p:pic>
      <p:pic>
        <p:nvPicPr>
          <p:cNvPr id="5" name="Afbeelding 4">
            <a:extLst>
              <a:ext uri="{FF2B5EF4-FFF2-40B4-BE49-F238E27FC236}">
                <a16:creationId xmlns:a16="http://schemas.microsoft.com/office/drawing/2014/main" id="{FA163E73-390E-406E-85F8-D2E8797C2B2A}"/>
              </a:ext>
            </a:extLst>
          </p:cNvPr>
          <p:cNvPicPr>
            <a:picLocks noChangeAspect="1"/>
          </p:cNvPicPr>
          <p:nvPr/>
        </p:nvPicPr>
        <p:blipFill>
          <a:blip r:embed="rId7"/>
          <a:stretch>
            <a:fillRect/>
          </a:stretch>
        </p:blipFill>
        <p:spPr>
          <a:xfrm>
            <a:off x="6733030" y="3671316"/>
            <a:ext cx="4818890" cy="1018242"/>
          </a:xfrm>
          <a:prstGeom prst="rect">
            <a:avLst/>
          </a:prstGeom>
        </p:spPr>
      </p:pic>
      <p:sp>
        <p:nvSpPr>
          <p:cNvPr id="6" name="Tekstvak 5">
            <a:extLst>
              <a:ext uri="{FF2B5EF4-FFF2-40B4-BE49-F238E27FC236}">
                <a16:creationId xmlns:a16="http://schemas.microsoft.com/office/drawing/2014/main" id="{08810BA6-EB5C-4A8F-916C-FDB8EA2DCB08}"/>
              </a:ext>
            </a:extLst>
          </p:cNvPr>
          <p:cNvSpPr txBox="1"/>
          <p:nvPr/>
        </p:nvSpPr>
        <p:spPr>
          <a:xfrm>
            <a:off x="795147" y="2114550"/>
            <a:ext cx="5197280" cy="923330"/>
          </a:xfrm>
          <a:prstGeom prst="rect">
            <a:avLst/>
          </a:prstGeom>
          <a:noFill/>
        </p:spPr>
        <p:txBody>
          <a:bodyPr wrap="square" rtlCol="0">
            <a:spAutoFit/>
          </a:bodyPr>
          <a:lstStyle/>
          <a:p>
            <a:pPr marL="285750" indent="-285750">
              <a:buFont typeface="Arial" panose="020B0604020202020204" pitchFamily="34" charset="0"/>
              <a:buChar char="•"/>
            </a:pPr>
            <a:r>
              <a:rPr lang="nl-BE" dirty="0"/>
              <a:t>Dit zijn de cijfers van 2018.</a:t>
            </a:r>
          </a:p>
          <a:p>
            <a:pPr marL="285750" indent="-285750">
              <a:buFont typeface="Arial" panose="020B0604020202020204" pitchFamily="34" charset="0"/>
              <a:buChar char="•"/>
            </a:pPr>
            <a:r>
              <a:rPr lang="nl-BE" dirty="0"/>
              <a:t>Bereken ook voor dat jaar het BBP/capita.</a:t>
            </a:r>
          </a:p>
          <a:p>
            <a:endParaRPr lang="nl-BE" dirty="0"/>
          </a:p>
        </p:txBody>
      </p: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F28ABB54-382E-4F58-A8E2-B27D48BFFA15}"/>
                  </a:ext>
                </a:extLst>
              </p:cNvPr>
              <p:cNvSpPr txBox="1"/>
              <p:nvPr/>
            </p:nvSpPr>
            <p:spPr>
              <a:xfrm>
                <a:off x="1217235" y="2843998"/>
                <a:ext cx="5197280" cy="2147767"/>
              </a:xfrm>
              <a:prstGeom prst="rect">
                <a:avLst/>
              </a:prstGeom>
              <a:noFill/>
            </p:spPr>
            <p:txBody>
              <a:bodyPr wrap="square" rtlCol="0">
                <a:spAutoFit/>
              </a:bodyPr>
              <a:lstStyle/>
              <a:p>
                <a:pPr marL="285750" indent="-285750">
                  <a:buFont typeface="Arial" panose="020B0604020202020204" pitchFamily="34" charset="0"/>
                  <a:buChar char="•"/>
                </a:pPr>
                <a:r>
                  <a:rPr lang="nl-BE" dirty="0">
                    <a:solidFill>
                      <a:schemeClr val="tx1"/>
                    </a:solidFill>
                  </a:rPr>
                  <a:t>Absoluut BBP</a:t>
                </a:r>
              </a:p>
              <a:p>
                <a:pPr/>
                <a14:m>
                  <m:oMathPara xmlns:m="http://schemas.openxmlformats.org/officeDocument/2006/math">
                    <m:oMathParaPr>
                      <m:jc m:val="centerGroup"/>
                    </m:oMathParaPr>
                    <m:oMath xmlns:m="http://schemas.openxmlformats.org/officeDocument/2006/math">
                      <m:r>
                        <a:rPr lang="nl-BE" i="1" smtClean="0">
                          <a:solidFill>
                            <a:schemeClr val="tx1"/>
                          </a:solidFill>
                          <a:latin typeface="Cambria Math" panose="02040503050406030204" pitchFamily="18" charset="0"/>
                        </a:rPr>
                        <m:t>437</m:t>
                      </m:r>
                      <m:r>
                        <a:rPr lang="nl-BE" b="0" i="1" smtClean="0">
                          <a:solidFill>
                            <a:schemeClr val="tx1"/>
                          </a:solidFill>
                          <a:latin typeface="Cambria Math" panose="02040503050406030204" pitchFamily="18" charset="0"/>
                        </a:rPr>
                        <m:t> </m:t>
                      </m:r>
                      <m:r>
                        <a:rPr lang="nl-BE" i="1">
                          <a:solidFill>
                            <a:schemeClr val="tx1"/>
                          </a:solidFill>
                          <a:latin typeface="Cambria Math" panose="02040503050406030204" pitchFamily="18" charset="0"/>
                        </a:rPr>
                        <m:t>200</m:t>
                      </m:r>
                      <m:r>
                        <a:rPr lang="nl-BE" b="0" i="1" smtClean="0">
                          <a:solidFill>
                            <a:schemeClr val="tx1"/>
                          </a:solidFill>
                          <a:latin typeface="Cambria Math" panose="02040503050406030204" pitchFamily="18" charset="0"/>
                        </a:rPr>
                        <m:t> </m:t>
                      </m:r>
                      <m:r>
                        <a:rPr lang="nl-BE" i="1">
                          <a:solidFill>
                            <a:schemeClr val="tx1"/>
                          </a:solidFill>
                          <a:latin typeface="Cambria Math" panose="02040503050406030204" pitchFamily="18" charset="0"/>
                        </a:rPr>
                        <m:t>000</m:t>
                      </m:r>
                      <m:r>
                        <a:rPr lang="nl-BE" b="0" i="1" smtClean="0">
                          <a:solidFill>
                            <a:schemeClr val="tx1"/>
                          </a:solidFill>
                          <a:latin typeface="Cambria Math" panose="02040503050406030204" pitchFamily="18" charset="0"/>
                        </a:rPr>
                        <m:t> </m:t>
                      </m:r>
                      <m:r>
                        <a:rPr lang="nl-BE" i="1">
                          <a:solidFill>
                            <a:schemeClr val="tx1"/>
                          </a:solidFill>
                          <a:latin typeface="Cambria Math" panose="02040503050406030204" pitchFamily="18" charset="0"/>
                        </a:rPr>
                        <m:t>000</m:t>
                      </m:r>
                      <m:r>
                        <a:rPr lang="nl-BE" b="0" i="0" smtClean="0">
                          <a:solidFill>
                            <a:schemeClr val="tx1"/>
                          </a:solidFill>
                          <a:latin typeface="Cambria Math" panose="02040503050406030204" pitchFamily="18" charset="0"/>
                        </a:rPr>
                        <m:t> </m:t>
                      </m:r>
                      <m:r>
                        <m:rPr>
                          <m:sty m:val="p"/>
                        </m:rPr>
                        <a:rPr lang="nl-BE" b="0" i="0" smtClean="0">
                          <a:solidFill>
                            <a:schemeClr val="tx1"/>
                          </a:solidFill>
                          <a:latin typeface="Cambria Math" panose="02040503050406030204" pitchFamily="18" charset="0"/>
                        </a:rPr>
                        <m:t>x</m:t>
                      </m:r>
                      <m:r>
                        <a:rPr lang="nl-BE" b="0" i="0" smtClean="0">
                          <a:solidFill>
                            <a:schemeClr val="tx1"/>
                          </a:solidFill>
                          <a:latin typeface="Cambria Math" panose="02040503050406030204" pitchFamily="18" charset="0"/>
                        </a:rPr>
                        <m:t> 1,4%=443 320 800 000</m:t>
                      </m:r>
                    </m:oMath>
                  </m:oMathPara>
                </a14:m>
                <a:endParaRPr lang="nl-BE" b="0" i="0" dirty="0">
                  <a:solidFill>
                    <a:schemeClr val="tx1"/>
                  </a:solidFill>
                </a:endParaRPr>
              </a:p>
              <a:p>
                <a:endParaRPr lang="nl-BE" b="0" i="0" dirty="0">
                  <a:solidFill>
                    <a:schemeClr val="tx1"/>
                  </a:solidFill>
                </a:endParaRPr>
              </a:p>
              <a:p>
                <a:pPr marL="285750" indent="-285750">
                  <a:buFont typeface="Arial" panose="020B0604020202020204" pitchFamily="34" charset="0"/>
                  <a:buChar char="•"/>
                </a:pPr>
                <a:r>
                  <a:rPr lang="nl-BE" dirty="0">
                    <a:solidFill>
                      <a:schemeClr val="tx1"/>
                    </a:solidFill>
                  </a:rPr>
                  <a:t>BBP/capita</a:t>
                </a:r>
              </a:p>
              <a:p>
                <a14:m>
                  <m:oMath xmlns:m="http://schemas.openxmlformats.org/officeDocument/2006/math">
                    <m:r>
                      <a:rPr lang="nl-BE" b="0" i="0" smtClean="0">
                        <a:solidFill>
                          <a:schemeClr val="tx1"/>
                        </a:solidFill>
                        <a:latin typeface="Cambria Math" panose="02040503050406030204" pitchFamily="18" charset="0"/>
                      </a:rPr>
                      <m:t>      </m:t>
                    </m:r>
                    <m:f>
                      <m:fPr>
                        <m:ctrlPr>
                          <a:rPr lang="en-US" i="1">
                            <a:solidFill>
                              <a:schemeClr val="tx1"/>
                            </a:solidFill>
                            <a:latin typeface="Cambria Math" panose="02040503050406030204" pitchFamily="18" charset="0"/>
                          </a:rPr>
                        </m:ctrlPr>
                      </m:fPr>
                      <m:num>
                        <m:r>
                          <a:rPr lang="nl-BE" b="0" i="1" smtClean="0">
                            <a:solidFill>
                              <a:schemeClr val="tx1"/>
                            </a:solidFill>
                            <a:latin typeface="Cambria Math" panose="02040503050406030204" pitchFamily="18" charset="0"/>
                          </a:rPr>
                          <m:t>443 320 800 000</m:t>
                        </m:r>
                      </m:num>
                      <m:den>
                        <m:r>
                          <a:rPr lang="nl-BE" b="0" i="1" smtClean="0">
                            <a:solidFill>
                              <a:schemeClr val="tx1"/>
                            </a:solidFill>
                            <a:latin typeface="Cambria Math" panose="02040503050406030204" pitchFamily="18" charset="0"/>
                          </a:rPr>
                          <m:t>11 431 406</m:t>
                        </m:r>
                      </m:den>
                    </m:f>
                  </m:oMath>
                </a14:m>
                <a:r>
                  <a:rPr lang="nl-BE" dirty="0">
                    <a:solidFill>
                      <a:schemeClr val="tx1"/>
                    </a:solidFill>
                  </a:rPr>
                  <a:t> = 38 780,95 euro/capita</a:t>
                </a:r>
              </a:p>
              <a:p>
                <a:endParaRPr lang="nl-BE" dirty="0"/>
              </a:p>
              <a:p>
                <a:endParaRPr lang="nl-BE" dirty="0"/>
              </a:p>
            </p:txBody>
          </p:sp>
        </mc:Choice>
        <mc:Fallback xmlns="">
          <p:sp>
            <p:nvSpPr>
              <p:cNvPr id="8" name="Tekstvak 7">
                <a:extLst>
                  <a:ext uri="{FF2B5EF4-FFF2-40B4-BE49-F238E27FC236}">
                    <a16:creationId xmlns:a16="http://schemas.microsoft.com/office/drawing/2014/main" id="{F28ABB54-382E-4F58-A8E2-B27D48BFFA15}"/>
                  </a:ext>
                </a:extLst>
              </p:cNvPr>
              <p:cNvSpPr txBox="1">
                <a:spLocks noRot="1" noChangeAspect="1" noMove="1" noResize="1" noEditPoints="1" noAdjustHandles="1" noChangeArrowheads="1" noChangeShapeType="1" noTextEdit="1"/>
              </p:cNvSpPr>
              <p:nvPr/>
            </p:nvSpPr>
            <p:spPr>
              <a:xfrm>
                <a:off x="1217235" y="2843998"/>
                <a:ext cx="5197280" cy="2147767"/>
              </a:xfrm>
              <a:prstGeom prst="rect">
                <a:avLst/>
              </a:prstGeom>
              <a:blipFill>
                <a:blip r:embed="rId8"/>
                <a:stretch>
                  <a:fillRect l="-822" t="-1705"/>
                </a:stretch>
              </a:blipFill>
            </p:spPr>
            <p:txBody>
              <a:bodyPr/>
              <a:lstStyle/>
              <a:p>
                <a:r>
                  <a:rPr lang="nl-BE">
                    <a:noFill/>
                  </a:rPr>
                  <a:t> </a:t>
                </a:r>
              </a:p>
            </p:txBody>
          </p:sp>
        </mc:Fallback>
      </mc:AlternateContent>
      <p:pic>
        <p:nvPicPr>
          <p:cNvPr id="9" name="Audio 8">
            <a:hlinkClick r:id="" action="ppaction://media"/>
            <a:extLst>
              <a:ext uri="{FF2B5EF4-FFF2-40B4-BE49-F238E27FC236}">
                <a16:creationId xmlns:a16="http://schemas.microsoft.com/office/drawing/2014/main" id="{09ED9150-3AD4-4C5C-A2A7-D92910BFF1E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947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4D4D69-3349-4A9D-B04C-386AB3685C43}"/>
              </a:ext>
            </a:extLst>
          </p:cNvPr>
          <p:cNvSpPr>
            <a:spLocks noGrp="1"/>
          </p:cNvSpPr>
          <p:nvPr>
            <p:ph type="title"/>
          </p:nvPr>
        </p:nvSpPr>
        <p:spPr>
          <a:xfrm>
            <a:off x="804672" y="964692"/>
            <a:ext cx="3066937" cy="1188720"/>
          </a:xfrm>
        </p:spPr>
        <p:txBody>
          <a:bodyPr>
            <a:normAutofit/>
          </a:bodyPr>
          <a:lstStyle/>
          <a:p>
            <a:r>
              <a:rPr lang="nl-BE"/>
              <a:t>mening</a:t>
            </a:r>
            <a:endParaRPr lang="nl-BE" dirty="0"/>
          </a:p>
        </p:txBody>
      </p:sp>
      <p:sp>
        <p:nvSpPr>
          <p:cNvPr id="16" name="Content Placeholder 8">
            <a:extLst>
              <a:ext uri="{FF2B5EF4-FFF2-40B4-BE49-F238E27FC236}">
                <a16:creationId xmlns:a16="http://schemas.microsoft.com/office/drawing/2014/main" id="{47232025-41D5-4C71-BB4C-BC166386705B}"/>
              </a:ext>
            </a:extLst>
          </p:cNvPr>
          <p:cNvSpPr>
            <a:spLocks noGrp="1"/>
          </p:cNvSpPr>
          <p:nvPr>
            <p:ph idx="1"/>
          </p:nvPr>
        </p:nvSpPr>
        <p:spPr>
          <a:xfrm>
            <a:off x="803244" y="2638044"/>
            <a:ext cx="3066937" cy="3263206"/>
          </a:xfrm>
        </p:spPr>
        <p:txBody>
          <a:bodyPr>
            <a:normAutofit/>
          </a:bodyPr>
          <a:lstStyle/>
          <a:p>
            <a:r>
              <a:rPr lang="en-US" dirty="0"/>
              <a:t>Wat </a:t>
            </a:r>
            <a:r>
              <a:rPr lang="en-US" dirty="0" err="1"/>
              <a:t>vinden</a:t>
            </a:r>
            <a:r>
              <a:rPr lang="en-US" dirty="0"/>
              <a:t> </a:t>
            </a:r>
            <a:r>
              <a:rPr lang="en-US" dirty="0" err="1"/>
              <a:t>jullie</a:t>
            </a:r>
            <a:r>
              <a:rPr lang="en-US" dirty="0"/>
              <a:t> van die </a:t>
            </a:r>
            <a:r>
              <a:rPr lang="en-US" dirty="0" err="1"/>
              <a:t>cijfers</a:t>
            </a:r>
            <a:r>
              <a:rPr lang="en-US" dirty="0"/>
              <a:t>? </a:t>
            </a:r>
          </a:p>
          <a:p>
            <a:r>
              <a:rPr lang="en-US" dirty="0" err="1"/>
              <a:t>Vergelijk</a:t>
            </a:r>
            <a:r>
              <a:rPr lang="en-US" dirty="0"/>
              <a:t> ze </a:t>
            </a:r>
            <a:r>
              <a:rPr lang="en-US" dirty="0" err="1"/>
              <a:t>eens</a:t>
            </a:r>
            <a:r>
              <a:rPr lang="en-US" dirty="0"/>
              <a:t> met de </a:t>
            </a:r>
            <a:r>
              <a:rPr lang="en-US" dirty="0" err="1"/>
              <a:t>andere</a:t>
            </a:r>
            <a:r>
              <a:rPr lang="en-US" dirty="0"/>
              <a:t> </a:t>
            </a:r>
            <a:r>
              <a:rPr lang="en-US" dirty="0" err="1"/>
              <a:t>landen</a:t>
            </a:r>
            <a:r>
              <a:rPr lang="en-US" dirty="0"/>
              <a:t>.</a:t>
            </a:r>
          </a:p>
        </p:txBody>
      </p:sp>
      <p:sp>
        <p:nvSpPr>
          <p:cNvPr id="23" name="Rectangle 22">
            <a:extLst>
              <a:ext uri="{FF2B5EF4-FFF2-40B4-BE49-F238E27FC236}">
                <a16:creationId xmlns:a16="http://schemas.microsoft.com/office/drawing/2014/main" id="{6515FC82-3453-4CBE-8895-4CCFF33952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5FD847B-65C0-4027-8DFC-70CB42451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ekst, kaart&#10;&#10;Automatisch gegenereerde beschrijving">
            <a:extLst>
              <a:ext uri="{FF2B5EF4-FFF2-40B4-BE49-F238E27FC236}">
                <a16:creationId xmlns:a16="http://schemas.microsoft.com/office/drawing/2014/main" id="{58828409-6228-4454-8B80-106EE49C644F}"/>
              </a:ext>
            </a:extLst>
          </p:cNvPr>
          <p:cNvPicPr>
            <a:picLocks noChangeAspect="1"/>
          </p:cNvPicPr>
          <p:nvPr/>
        </p:nvPicPr>
        <p:blipFill>
          <a:blip r:embed="rId5"/>
          <a:stretch>
            <a:fillRect/>
          </a:stretch>
        </p:blipFill>
        <p:spPr>
          <a:xfrm>
            <a:off x="4823366" y="1681609"/>
            <a:ext cx="6227064" cy="3502723"/>
          </a:xfrm>
          <a:prstGeom prst="rect">
            <a:avLst/>
          </a:prstGeom>
        </p:spPr>
      </p:pic>
      <p:pic>
        <p:nvPicPr>
          <p:cNvPr id="3" name="Audio 2">
            <a:hlinkClick r:id="" action="ppaction://media"/>
            <a:extLst>
              <a:ext uri="{FF2B5EF4-FFF2-40B4-BE49-F238E27FC236}">
                <a16:creationId xmlns:a16="http://schemas.microsoft.com/office/drawing/2014/main" id="{46D6575A-0D07-4D39-BFAE-CB1591D9EF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4489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7F55FF7-8DAE-4583-8B41-092A0D5D0B71}"/>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dirty="0">
                <a:solidFill>
                  <a:schemeClr val="bg1"/>
                </a:solidFill>
              </a:rPr>
              <a:t>oefening</a:t>
            </a:r>
          </a:p>
        </p:txBody>
      </p:sp>
      <p:sp>
        <p:nvSpPr>
          <p:cNvPr id="18" name="Content Placeholder 8">
            <a:extLst>
              <a:ext uri="{FF2B5EF4-FFF2-40B4-BE49-F238E27FC236}">
                <a16:creationId xmlns:a16="http://schemas.microsoft.com/office/drawing/2014/main" id="{ACEF470A-B5B8-4370-9532-2BDD096BE8D2}"/>
              </a:ext>
            </a:extLst>
          </p:cNvPr>
          <p:cNvSpPr>
            <a:spLocks noGrp="1"/>
          </p:cNvSpPr>
          <p:nvPr>
            <p:ph idx="1"/>
          </p:nvPr>
        </p:nvSpPr>
        <p:spPr>
          <a:xfrm>
            <a:off x="643468" y="2638044"/>
            <a:ext cx="3363974" cy="376934"/>
          </a:xfrm>
        </p:spPr>
        <p:txBody>
          <a:bodyPr>
            <a:normAutofit/>
          </a:bodyPr>
          <a:lstStyle/>
          <a:p>
            <a:r>
              <a:rPr lang="en-US" dirty="0" err="1">
                <a:solidFill>
                  <a:schemeClr val="bg1"/>
                </a:solidFill>
              </a:rPr>
              <a:t>Daalt</a:t>
            </a:r>
            <a:r>
              <a:rPr lang="en-US" dirty="0">
                <a:solidFill>
                  <a:schemeClr val="bg1"/>
                </a:solidFill>
              </a:rPr>
              <a:t> of </a:t>
            </a:r>
            <a:r>
              <a:rPr lang="en-US" dirty="0" err="1">
                <a:solidFill>
                  <a:schemeClr val="bg1"/>
                </a:solidFill>
              </a:rPr>
              <a:t>stijgt</a:t>
            </a:r>
            <a:r>
              <a:rPr lang="en-US" dirty="0">
                <a:solidFill>
                  <a:schemeClr val="bg1"/>
                </a:solidFill>
              </a:rPr>
              <a:t> het BBP/capita?</a:t>
            </a:r>
          </a:p>
        </p:txBody>
      </p:sp>
      <p:pic>
        <p:nvPicPr>
          <p:cNvPr id="5" name="Tijdelijke aanduiding voor inhoud 4" descr="Afbeelding met tekening&#10;&#10;Automatisch gegenereerde beschrijving">
            <a:extLst>
              <a:ext uri="{FF2B5EF4-FFF2-40B4-BE49-F238E27FC236}">
                <a16:creationId xmlns:a16="http://schemas.microsoft.com/office/drawing/2014/main" id="{765679F7-4F9D-4637-A739-49E3ADE5F979}"/>
              </a:ext>
            </a:extLst>
          </p:cNvPr>
          <p:cNvPicPr>
            <a:picLocks noChangeAspect="1"/>
          </p:cNvPicPr>
          <p:nvPr/>
        </p:nvPicPr>
        <p:blipFill rotWithShape="1">
          <a:blip r:embed="rId6"/>
          <a:srcRect b="9417"/>
          <a:stretch/>
        </p:blipFill>
        <p:spPr>
          <a:xfrm>
            <a:off x="5297763" y="731057"/>
            <a:ext cx="6250769" cy="5235019"/>
          </a:xfrm>
          <a:prstGeom prst="rect">
            <a:avLst/>
          </a:prstGeom>
        </p:spPr>
      </p:pic>
      <p:sp>
        <p:nvSpPr>
          <p:cNvPr id="6" name="Tekstvak 5">
            <a:extLst>
              <a:ext uri="{FF2B5EF4-FFF2-40B4-BE49-F238E27FC236}">
                <a16:creationId xmlns:a16="http://schemas.microsoft.com/office/drawing/2014/main" id="{9D6AF846-7A51-4BF4-B522-D3B73B14193D}"/>
              </a:ext>
            </a:extLst>
          </p:cNvPr>
          <p:cNvSpPr txBox="1"/>
          <p:nvPr/>
        </p:nvSpPr>
        <p:spPr>
          <a:xfrm>
            <a:off x="985090" y="3161004"/>
            <a:ext cx="3363974" cy="369332"/>
          </a:xfrm>
          <a:prstGeom prst="rect">
            <a:avLst/>
          </a:prstGeom>
          <a:noFill/>
        </p:spPr>
        <p:txBody>
          <a:bodyPr wrap="square" rtlCol="0">
            <a:spAutoFit/>
          </a:bodyPr>
          <a:lstStyle/>
          <a:p>
            <a:r>
              <a:rPr lang="nl-BE" dirty="0">
                <a:solidFill>
                  <a:srgbClr val="99CCFF"/>
                </a:solidFill>
              </a:rPr>
              <a:t>Het BBP/capita stijgt!</a:t>
            </a:r>
          </a:p>
        </p:txBody>
      </p:sp>
      <p:sp>
        <p:nvSpPr>
          <p:cNvPr id="13" name="Content Placeholder 8">
            <a:extLst>
              <a:ext uri="{FF2B5EF4-FFF2-40B4-BE49-F238E27FC236}">
                <a16:creationId xmlns:a16="http://schemas.microsoft.com/office/drawing/2014/main" id="{08926E08-F55D-4B6F-9B75-5FDC523B0E7D}"/>
              </a:ext>
            </a:extLst>
          </p:cNvPr>
          <p:cNvSpPr txBox="1">
            <a:spLocks/>
          </p:cNvSpPr>
          <p:nvPr/>
        </p:nvSpPr>
        <p:spPr>
          <a:xfrm>
            <a:off x="643467" y="3615450"/>
            <a:ext cx="3363974" cy="112522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chemeClr val="bg1"/>
                </a:solidFill>
              </a:rPr>
              <a:t>Met </a:t>
            </a:r>
            <a:r>
              <a:rPr lang="en-US" dirty="0" err="1">
                <a:solidFill>
                  <a:schemeClr val="bg1"/>
                </a:solidFill>
              </a:rPr>
              <a:t>hoeveel</a:t>
            </a:r>
            <a:r>
              <a:rPr lang="en-US" dirty="0">
                <a:solidFill>
                  <a:schemeClr val="bg1"/>
                </a:solidFill>
              </a:rPr>
              <a:t> </a:t>
            </a:r>
            <a:r>
              <a:rPr lang="en-US" dirty="0" err="1">
                <a:solidFill>
                  <a:schemeClr val="bg1"/>
                </a:solidFill>
              </a:rPr>
              <a:t>procent</a:t>
            </a:r>
            <a:r>
              <a:rPr lang="en-US" dirty="0">
                <a:solidFill>
                  <a:schemeClr val="bg1"/>
                </a:solidFill>
              </a:rPr>
              <a:t> </a:t>
            </a:r>
            <a:r>
              <a:rPr lang="en-US" dirty="0" err="1">
                <a:solidFill>
                  <a:schemeClr val="bg1"/>
                </a:solidFill>
              </a:rPr>
              <a:t>neemt</a:t>
            </a:r>
            <a:r>
              <a:rPr lang="en-US" dirty="0">
                <a:solidFill>
                  <a:schemeClr val="bg1"/>
                </a:solidFill>
              </a:rPr>
              <a:t> het BBP/capita toe?</a:t>
            </a:r>
          </a:p>
          <a:p>
            <a:r>
              <a:rPr lang="en-US" dirty="0" err="1">
                <a:solidFill>
                  <a:schemeClr val="bg1"/>
                </a:solidFill>
              </a:rPr>
              <a:t>Welke</a:t>
            </a:r>
            <a:r>
              <a:rPr lang="en-US" dirty="0">
                <a:solidFill>
                  <a:schemeClr val="bg1"/>
                </a:solidFill>
              </a:rPr>
              <a:t> </a:t>
            </a:r>
            <a:r>
              <a:rPr lang="en-US" dirty="0" err="1">
                <a:solidFill>
                  <a:schemeClr val="bg1"/>
                </a:solidFill>
              </a:rPr>
              <a:t>formule</a:t>
            </a:r>
            <a:r>
              <a:rPr lang="en-US" dirty="0">
                <a:solidFill>
                  <a:schemeClr val="bg1"/>
                </a:solidFill>
              </a:rPr>
              <a:t> </a:t>
            </a:r>
            <a:r>
              <a:rPr lang="en-US" dirty="0" err="1">
                <a:solidFill>
                  <a:schemeClr val="bg1"/>
                </a:solidFill>
              </a:rPr>
              <a:t>gebruik</a:t>
            </a:r>
            <a:r>
              <a:rPr lang="en-US" dirty="0">
                <a:solidFill>
                  <a:schemeClr val="bg1"/>
                </a:solidFill>
              </a:rPr>
              <a:t> je.?</a:t>
            </a:r>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BA89C41F-E9A3-40F5-AFB1-0CEA3D1FD6AB}"/>
                  </a:ext>
                </a:extLst>
              </p:cNvPr>
              <p:cNvSpPr txBox="1"/>
              <p:nvPr/>
            </p:nvSpPr>
            <p:spPr>
              <a:xfrm>
                <a:off x="985090" y="4740676"/>
                <a:ext cx="3363974" cy="493790"/>
              </a:xfrm>
              <a:prstGeom prst="rect">
                <a:avLst/>
              </a:prstGeom>
              <a:noFill/>
            </p:spPr>
            <p:txBody>
              <a:bodyPr wrap="square" rtlCol="0">
                <a:spAutoFit/>
              </a:bodyPr>
              <a:lstStyle/>
              <a:p>
                <a:r>
                  <a:rPr lang="nl-BE" dirty="0">
                    <a:solidFill>
                      <a:srgbClr val="99CCFF"/>
                    </a:solidFill>
                  </a:rPr>
                  <a:t>Formule: </a:t>
                </a:r>
                <a14:m>
                  <m:oMath xmlns:m="http://schemas.openxmlformats.org/officeDocument/2006/math">
                    <m:f>
                      <m:fPr>
                        <m:ctrlPr>
                          <a:rPr lang="nl-BE" i="1" smtClean="0">
                            <a:solidFill>
                              <a:srgbClr val="99CCFF"/>
                            </a:solidFill>
                            <a:latin typeface="Cambria Math" panose="02040503050406030204" pitchFamily="18" charset="0"/>
                          </a:rPr>
                        </m:ctrlPr>
                      </m:fPr>
                      <m:num>
                        <m:r>
                          <a:rPr lang="nl-BE" b="0" i="1" smtClean="0">
                            <a:solidFill>
                              <a:srgbClr val="99CCFF"/>
                            </a:solidFill>
                            <a:latin typeface="Cambria Math" panose="02040503050406030204" pitchFamily="18" charset="0"/>
                          </a:rPr>
                          <m:t>𝑛𝑖𝑒𝑢𝑤</m:t>
                        </m:r>
                        <m:r>
                          <a:rPr lang="nl-BE" b="0" i="1" smtClean="0">
                            <a:solidFill>
                              <a:srgbClr val="99CCFF"/>
                            </a:solidFill>
                            <a:latin typeface="Cambria Math" panose="02040503050406030204" pitchFamily="18" charset="0"/>
                          </a:rPr>
                          <m:t>−</m:t>
                        </m:r>
                        <m:r>
                          <a:rPr lang="nl-BE" b="0" i="1" smtClean="0">
                            <a:solidFill>
                              <a:srgbClr val="99CCFF"/>
                            </a:solidFill>
                            <a:latin typeface="Cambria Math" panose="02040503050406030204" pitchFamily="18" charset="0"/>
                          </a:rPr>
                          <m:t>𝑜𝑢𝑑</m:t>
                        </m:r>
                      </m:num>
                      <m:den>
                        <m:r>
                          <a:rPr lang="nl-BE" b="0" i="1" smtClean="0">
                            <a:solidFill>
                              <a:srgbClr val="99CCFF"/>
                            </a:solidFill>
                            <a:latin typeface="Cambria Math" panose="02040503050406030204" pitchFamily="18" charset="0"/>
                          </a:rPr>
                          <m:t>𝑜𝑢𝑑</m:t>
                        </m:r>
                      </m:den>
                    </m:f>
                    <m:r>
                      <a:rPr lang="nl-BE" b="0" i="1" smtClean="0">
                        <a:solidFill>
                          <a:srgbClr val="99CCFF"/>
                        </a:solidFill>
                        <a:latin typeface="Cambria Math" panose="02040503050406030204" pitchFamily="18" charset="0"/>
                      </a:rPr>
                      <m:t>𝑥</m:t>
                    </m:r>
                    <m:r>
                      <a:rPr lang="nl-BE" b="0" i="1" smtClean="0">
                        <a:solidFill>
                          <a:srgbClr val="99CCFF"/>
                        </a:solidFill>
                        <a:latin typeface="Cambria Math" panose="02040503050406030204" pitchFamily="18" charset="0"/>
                      </a:rPr>
                      <m:t> 100</m:t>
                    </m:r>
                  </m:oMath>
                </a14:m>
                <a:endParaRPr lang="nl-BE" dirty="0">
                  <a:solidFill>
                    <a:srgbClr val="99CCFF"/>
                  </a:solidFill>
                </a:endParaRPr>
              </a:p>
            </p:txBody>
          </p:sp>
        </mc:Choice>
        <mc:Fallback xmlns="">
          <p:sp>
            <p:nvSpPr>
              <p:cNvPr id="15" name="Tekstvak 14">
                <a:extLst>
                  <a:ext uri="{FF2B5EF4-FFF2-40B4-BE49-F238E27FC236}">
                    <a16:creationId xmlns:a16="http://schemas.microsoft.com/office/drawing/2014/main" id="{BA89C41F-E9A3-40F5-AFB1-0CEA3D1FD6AB}"/>
                  </a:ext>
                </a:extLst>
              </p:cNvPr>
              <p:cNvSpPr txBox="1">
                <a:spLocks noRot="1" noChangeAspect="1" noMove="1" noResize="1" noEditPoints="1" noAdjustHandles="1" noChangeArrowheads="1" noChangeShapeType="1" noTextEdit="1"/>
              </p:cNvSpPr>
              <p:nvPr/>
            </p:nvSpPr>
            <p:spPr>
              <a:xfrm>
                <a:off x="985090" y="4740676"/>
                <a:ext cx="3363974" cy="493790"/>
              </a:xfrm>
              <a:prstGeom prst="rect">
                <a:avLst/>
              </a:prstGeom>
              <a:blipFill>
                <a:blip r:embed="rId7"/>
                <a:stretch>
                  <a:fillRect l="-1633" b="-6173"/>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9" name="Tekstvak 18">
                <a:extLst>
                  <a:ext uri="{FF2B5EF4-FFF2-40B4-BE49-F238E27FC236}">
                    <a16:creationId xmlns:a16="http://schemas.microsoft.com/office/drawing/2014/main" id="{B1A1E27D-A83B-4806-AE68-2E7697E488F4}"/>
                  </a:ext>
                </a:extLst>
              </p:cNvPr>
              <p:cNvSpPr txBox="1"/>
              <p:nvPr/>
            </p:nvSpPr>
            <p:spPr>
              <a:xfrm>
                <a:off x="985090" y="5262641"/>
                <a:ext cx="3719743" cy="564642"/>
              </a:xfrm>
              <a:prstGeom prst="rect">
                <a:avLst/>
              </a:prstGeom>
              <a:noFill/>
            </p:spPr>
            <p:txBody>
              <a:bodyPr wrap="square" rtlCol="0">
                <a:spAutoFit/>
              </a:bodyPr>
              <a:lstStyle/>
              <a:p>
                <a14:m>
                  <m:oMath xmlns:m="http://schemas.openxmlformats.org/officeDocument/2006/math">
                    <m:f>
                      <m:fPr>
                        <m:ctrlPr>
                          <a:rPr lang="nl-BE" i="1" dirty="0" smtClean="0">
                            <a:solidFill>
                              <a:srgbClr val="99CCFF"/>
                            </a:solidFill>
                            <a:latin typeface="Cambria Math" panose="02040503050406030204" pitchFamily="18" charset="0"/>
                          </a:rPr>
                        </m:ctrlPr>
                      </m:fPr>
                      <m:num>
                        <m:r>
                          <m:rPr>
                            <m:nor/>
                          </m:rPr>
                          <a:rPr lang="nl-BE" dirty="0" smtClean="0">
                            <a:solidFill>
                              <a:srgbClr val="99CCFF"/>
                            </a:solidFill>
                          </a:rPr>
                          <m:t>38 780,95</m:t>
                        </m:r>
                        <m:r>
                          <m:rPr>
                            <m:nor/>
                          </m:rPr>
                          <a:rPr lang="nl-BE" b="0" i="0" dirty="0" smtClean="0">
                            <a:solidFill>
                              <a:srgbClr val="99CCFF"/>
                            </a:solidFill>
                          </a:rPr>
                          <m:t> − </m:t>
                        </m:r>
                        <m:r>
                          <m:rPr>
                            <m:nor/>
                          </m:rPr>
                          <a:rPr lang="en-US" dirty="0" smtClean="0">
                            <a:solidFill>
                              <a:srgbClr val="99CCFF"/>
                            </a:solidFill>
                          </a:rPr>
                          <m:t>38 431,55</m:t>
                        </m:r>
                        <m:r>
                          <a:rPr lang="nl-BE" b="0" i="1" dirty="0" smtClean="0">
                            <a:solidFill>
                              <a:srgbClr val="99CCFF"/>
                            </a:solidFill>
                            <a:latin typeface="Cambria Math" panose="02040503050406030204" pitchFamily="18" charset="0"/>
                          </a:rPr>
                          <m:t> </m:t>
                        </m:r>
                      </m:num>
                      <m:den>
                        <m:r>
                          <m:rPr>
                            <m:nor/>
                          </m:rPr>
                          <a:rPr lang="en-US" dirty="0">
                            <a:solidFill>
                              <a:srgbClr val="99CCFF"/>
                            </a:solidFill>
                          </a:rPr>
                          <m:t>38 431,55</m:t>
                        </m:r>
                      </m:den>
                    </m:f>
                  </m:oMath>
                </a14:m>
                <a:r>
                  <a:rPr lang="nl-BE" dirty="0">
                    <a:solidFill>
                      <a:srgbClr val="99CCFF"/>
                    </a:solidFill>
                  </a:rPr>
                  <a:t> x 100 = 0,09%</a:t>
                </a:r>
              </a:p>
            </p:txBody>
          </p:sp>
        </mc:Choice>
        <mc:Fallback xmlns="">
          <p:sp>
            <p:nvSpPr>
              <p:cNvPr id="19" name="Tekstvak 18">
                <a:extLst>
                  <a:ext uri="{FF2B5EF4-FFF2-40B4-BE49-F238E27FC236}">
                    <a16:creationId xmlns:a16="http://schemas.microsoft.com/office/drawing/2014/main" id="{B1A1E27D-A83B-4806-AE68-2E7697E488F4}"/>
                  </a:ext>
                </a:extLst>
              </p:cNvPr>
              <p:cNvSpPr txBox="1">
                <a:spLocks noRot="1" noChangeAspect="1" noMove="1" noResize="1" noEditPoints="1" noAdjustHandles="1" noChangeArrowheads="1" noChangeShapeType="1" noTextEdit="1"/>
              </p:cNvSpPr>
              <p:nvPr/>
            </p:nvSpPr>
            <p:spPr>
              <a:xfrm>
                <a:off x="985090" y="5262641"/>
                <a:ext cx="3719743" cy="564642"/>
              </a:xfrm>
              <a:prstGeom prst="rect">
                <a:avLst/>
              </a:prstGeom>
              <a:blipFill>
                <a:blip r:embed="rId8"/>
                <a:stretch>
                  <a:fillRect/>
                </a:stretch>
              </a:blipFill>
            </p:spPr>
            <p:txBody>
              <a:bodyPr/>
              <a:lstStyle/>
              <a:p>
                <a:r>
                  <a:rPr lang="nl-BE">
                    <a:noFill/>
                  </a:rPr>
                  <a:t> </a:t>
                </a:r>
              </a:p>
            </p:txBody>
          </p:sp>
        </mc:Fallback>
      </mc:AlternateContent>
      <p:pic>
        <p:nvPicPr>
          <p:cNvPr id="3" name="Audio 2">
            <a:hlinkClick r:id="" action="ppaction://media"/>
            <a:extLst>
              <a:ext uri="{FF2B5EF4-FFF2-40B4-BE49-F238E27FC236}">
                <a16:creationId xmlns:a16="http://schemas.microsoft.com/office/drawing/2014/main" id="{8966A1A1-EB5A-4BD7-BBEA-80B9904F99D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1959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6" grpId="0"/>
      <p:bldP spid="15"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226F81-C021-4E41-B8D1-0F0A15270149}"/>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Zelfstandig werk</a:t>
            </a:r>
          </a:p>
        </p:txBody>
      </p:sp>
      <p:sp>
        <p:nvSpPr>
          <p:cNvPr id="3" name="Tijdelijke aanduiding voor inhoud 2">
            <a:extLst>
              <a:ext uri="{FF2B5EF4-FFF2-40B4-BE49-F238E27FC236}">
                <a16:creationId xmlns:a16="http://schemas.microsoft.com/office/drawing/2014/main" id="{E00AC28E-889B-4614-BE4B-6FC04440CF43}"/>
              </a:ext>
            </a:extLst>
          </p:cNvPr>
          <p:cNvSpPr>
            <a:spLocks noGrp="1"/>
          </p:cNvSpPr>
          <p:nvPr>
            <p:ph idx="1"/>
          </p:nvPr>
        </p:nvSpPr>
        <p:spPr>
          <a:xfrm>
            <a:off x="643468" y="2638044"/>
            <a:ext cx="3363974" cy="3415622"/>
          </a:xfrm>
        </p:spPr>
        <p:txBody>
          <a:bodyPr>
            <a:normAutofit/>
          </a:bodyPr>
          <a:lstStyle/>
          <a:p>
            <a:r>
              <a:rPr lang="nl-BE">
                <a:solidFill>
                  <a:schemeClr val="bg1"/>
                </a:solidFill>
              </a:rPr>
              <a:t>Maak oefening 1, 2 en 3 op pagina 316 aan de hand van de tekst.</a:t>
            </a:r>
          </a:p>
        </p:txBody>
      </p:sp>
      <p:pic>
        <p:nvPicPr>
          <p:cNvPr id="4" name="Afbeelding 3">
            <a:extLst>
              <a:ext uri="{FF2B5EF4-FFF2-40B4-BE49-F238E27FC236}">
                <a16:creationId xmlns:a16="http://schemas.microsoft.com/office/drawing/2014/main" id="{9E3C0EB5-4DA3-4175-B96C-25AC84F6B607}"/>
              </a:ext>
            </a:extLst>
          </p:cNvPr>
          <p:cNvPicPr>
            <a:picLocks noChangeAspect="1"/>
          </p:cNvPicPr>
          <p:nvPr/>
        </p:nvPicPr>
        <p:blipFill>
          <a:blip r:embed="rId5"/>
          <a:stretch>
            <a:fillRect/>
          </a:stretch>
        </p:blipFill>
        <p:spPr>
          <a:xfrm>
            <a:off x="5297763" y="845793"/>
            <a:ext cx="6250769" cy="5005546"/>
          </a:xfrm>
          <a:prstGeom prst="rect">
            <a:avLst/>
          </a:prstGeom>
        </p:spPr>
      </p:pic>
      <p:pic>
        <p:nvPicPr>
          <p:cNvPr id="5" name="Audio 4">
            <a:hlinkClick r:id="" action="ppaction://media"/>
            <a:extLst>
              <a:ext uri="{FF2B5EF4-FFF2-40B4-BE49-F238E27FC236}">
                <a16:creationId xmlns:a16="http://schemas.microsoft.com/office/drawing/2014/main" id="{5A861F91-CB77-4BEC-A704-6A5E1EF82C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726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976D1-3430-450C-A978-87A9A6E8E7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6AAC78-7D86-415A-ADC1-2B47480796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A658D9-F185-44F1-BA33-D50320D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4060084-E0D1-4BEF-BB7A-8C6432A7ABFF}"/>
              </a:ext>
            </a:extLst>
          </p:cNvPr>
          <p:cNvSpPr>
            <a:spLocks noGrp="1"/>
          </p:cNvSpPr>
          <p:nvPr>
            <p:ph type="title"/>
          </p:nvPr>
        </p:nvSpPr>
        <p:spPr>
          <a:xfrm>
            <a:off x="2231136" y="467418"/>
            <a:ext cx="7729728" cy="1188720"/>
          </a:xfrm>
          <a:solidFill>
            <a:srgbClr val="FFFFFF"/>
          </a:solidFill>
        </p:spPr>
        <p:txBody>
          <a:bodyPr>
            <a:normAutofit/>
          </a:bodyPr>
          <a:lstStyle/>
          <a:p>
            <a:r>
              <a:rPr lang="nl-BE" dirty="0"/>
              <a:t>Verbetering pagina 316 </a:t>
            </a:r>
          </a:p>
        </p:txBody>
      </p:sp>
      <p:sp>
        <p:nvSpPr>
          <p:cNvPr id="3" name="Tijdelijke aanduiding voor inhoud 2">
            <a:extLst>
              <a:ext uri="{FF2B5EF4-FFF2-40B4-BE49-F238E27FC236}">
                <a16:creationId xmlns:a16="http://schemas.microsoft.com/office/drawing/2014/main" id="{DD317D72-938B-4520-8A8D-E8EE5F1F152B}"/>
              </a:ext>
            </a:extLst>
          </p:cNvPr>
          <p:cNvSpPr>
            <a:spLocks noGrp="1"/>
          </p:cNvSpPr>
          <p:nvPr>
            <p:ph idx="1"/>
          </p:nvPr>
        </p:nvSpPr>
        <p:spPr>
          <a:xfrm>
            <a:off x="1706062" y="1656138"/>
            <a:ext cx="8779512" cy="3766254"/>
          </a:xfrm>
        </p:spPr>
        <p:txBody>
          <a:bodyPr>
            <a:normAutofit/>
          </a:bodyPr>
          <a:lstStyle/>
          <a:p>
            <a:r>
              <a:rPr lang="nl-BE" dirty="0">
                <a:solidFill>
                  <a:srgbClr val="404040"/>
                </a:solidFill>
              </a:rPr>
              <a:t>Oefening 1: bereken het BBP/capita van 2008.</a:t>
            </a:r>
          </a:p>
          <a:p>
            <a:endParaRPr lang="nl-BE" dirty="0">
              <a:solidFill>
                <a:srgbClr val="404040"/>
              </a:solidFill>
            </a:endParaRPr>
          </a:p>
          <a:p>
            <a:endParaRPr lang="nl-BE" dirty="0">
              <a:solidFill>
                <a:srgbClr val="404040"/>
              </a:solidFill>
            </a:endParaRPr>
          </a:p>
          <a:p>
            <a:r>
              <a:rPr lang="nl-BE" dirty="0">
                <a:solidFill>
                  <a:srgbClr val="404040"/>
                </a:solidFill>
              </a:rPr>
              <a:t>Oefening 2: bereken het BBP/capita van 2009.</a:t>
            </a:r>
          </a:p>
          <a:p>
            <a:endParaRPr lang="nl-BE" dirty="0">
              <a:solidFill>
                <a:srgbClr val="404040"/>
              </a:solidFill>
            </a:endParaRPr>
          </a:p>
          <a:p>
            <a:endParaRPr lang="nl-BE" dirty="0">
              <a:solidFill>
                <a:srgbClr val="404040"/>
              </a:solidFill>
            </a:endParaRPr>
          </a:p>
          <a:p>
            <a:endParaRPr lang="nl-BE" dirty="0">
              <a:solidFill>
                <a:srgbClr val="404040"/>
              </a:solidFill>
            </a:endParaRPr>
          </a:p>
          <a:p>
            <a:r>
              <a:rPr lang="nl-BE" dirty="0">
                <a:solidFill>
                  <a:srgbClr val="404040"/>
                </a:solidFill>
              </a:rPr>
              <a:t>Nam het BBP/capita toe of af? Bereken het percentage!</a:t>
            </a:r>
          </a:p>
        </p:txBody>
      </p: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0CE57B62-CBC4-4254-B155-BDBEB26F8AC1}"/>
                  </a:ext>
                </a:extLst>
              </p:cNvPr>
              <p:cNvSpPr txBox="1"/>
              <p:nvPr/>
            </p:nvSpPr>
            <p:spPr>
              <a:xfrm>
                <a:off x="2231136" y="2094382"/>
                <a:ext cx="4406302" cy="5599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nl-BE" sz="1600" i="1" smtClean="0">
                              <a:latin typeface="Cambria Math" panose="02040503050406030204" pitchFamily="18" charset="0"/>
                            </a:rPr>
                          </m:ctrlPr>
                        </m:fPr>
                        <m:num>
                          <m:r>
                            <a:rPr lang="nl-BE" sz="1600" b="0" i="1" smtClean="0">
                              <a:latin typeface="Cambria Math" panose="02040503050406030204" pitchFamily="18" charset="0"/>
                            </a:rPr>
                            <m:t>30 350 000 000</m:t>
                          </m:r>
                        </m:num>
                        <m:den>
                          <m:r>
                            <a:rPr lang="nl-BE" sz="1600" b="0" i="1" smtClean="0">
                              <a:latin typeface="Cambria Math" panose="02040503050406030204" pitchFamily="18" charset="0"/>
                            </a:rPr>
                            <m:t>38 000 000</m:t>
                          </m:r>
                        </m:den>
                      </m:f>
                      <m:r>
                        <a:rPr lang="nl-BE" sz="1600" b="0" i="1" smtClean="0">
                          <a:latin typeface="Cambria Math" panose="02040503050406030204" pitchFamily="18" charset="0"/>
                        </a:rPr>
                        <m:t>=798,68 </m:t>
                      </m:r>
                      <m:r>
                        <a:rPr lang="nl-BE" sz="1600" b="0" i="1" smtClean="0">
                          <a:latin typeface="Cambria Math" panose="02040503050406030204" pitchFamily="18" charset="0"/>
                        </a:rPr>
                        <m:t>𝑈𝑆𝐷</m:t>
                      </m:r>
                      <m:r>
                        <a:rPr lang="nl-BE" sz="1600" b="0" i="1" smtClean="0">
                          <a:latin typeface="Cambria Math" panose="02040503050406030204" pitchFamily="18" charset="0"/>
                        </a:rPr>
                        <m:t>/</m:t>
                      </m:r>
                      <m:r>
                        <a:rPr lang="nl-BE" sz="1600" b="0" i="1" smtClean="0">
                          <a:latin typeface="Cambria Math" panose="02040503050406030204" pitchFamily="18" charset="0"/>
                        </a:rPr>
                        <m:t>𝑐𝑎𝑝𝑖𝑡𝑎</m:t>
                      </m:r>
                    </m:oMath>
                  </m:oMathPara>
                </a14:m>
                <a:endParaRPr lang="nl-BE" dirty="0"/>
              </a:p>
            </p:txBody>
          </p:sp>
        </mc:Choice>
        <mc:Fallback xmlns="">
          <p:sp>
            <p:nvSpPr>
              <p:cNvPr id="5" name="Tekstvak 4">
                <a:extLst>
                  <a:ext uri="{FF2B5EF4-FFF2-40B4-BE49-F238E27FC236}">
                    <a16:creationId xmlns:a16="http://schemas.microsoft.com/office/drawing/2014/main" id="{0CE57B62-CBC4-4254-B155-BDBEB26F8AC1}"/>
                  </a:ext>
                </a:extLst>
              </p:cNvPr>
              <p:cNvSpPr txBox="1">
                <a:spLocks noRot="1" noChangeAspect="1" noMove="1" noResize="1" noEditPoints="1" noAdjustHandles="1" noChangeArrowheads="1" noChangeShapeType="1" noTextEdit="1"/>
              </p:cNvSpPr>
              <p:nvPr/>
            </p:nvSpPr>
            <p:spPr>
              <a:xfrm>
                <a:off x="2231136" y="2094382"/>
                <a:ext cx="4406302" cy="559961"/>
              </a:xfrm>
              <a:prstGeom prst="rect">
                <a:avLst/>
              </a:prstGeom>
              <a:blipFill>
                <a:blip r:embed="rId6"/>
                <a:stretch>
                  <a:fillRect/>
                </a:stretch>
              </a:blipFill>
            </p:spPr>
            <p:txBody>
              <a:bodyPr/>
              <a:lstStyle/>
              <a:p>
                <a:r>
                  <a:rPr lang="nl-BE">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17BCA4C2-11B1-4265-822C-CEE813F670B5}"/>
                  </a:ext>
                </a:extLst>
              </p:cNvPr>
              <p:cNvSpPr txBox="1"/>
              <p:nvPr/>
            </p:nvSpPr>
            <p:spPr>
              <a:xfrm>
                <a:off x="2528497" y="3845765"/>
                <a:ext cx="3811580" cy="5599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nl-BE" sz="1600" i="1" smtClean="0">
                              <a:latin typeface="Cambria Math" panose="02040503050406030204" pitchFamily="18" charset="0"/>
                            </a:rPr>
                          </m:ctrlPr>
                        </m:fPr>
                        <m:num>
                          <m:r>
                            <a:rPr lang="nl-BE" sz="1600" b="0" i="1" smtClean="0">
                              <a:latin typeface="Cambria Math" panose="02040503050406030204" pitchFamily="18" charset="0"/>
                            </a:rPr>
                            <m:t>30 865 950 000</m:t>
                          </m:r>
                        </m:num>
                        <m:den>
                          <m:r>
                            <a:rPr lang="nl-BE" sz="1600" b="0" i="1" smtClean="0">
                              <a:latin typeface="Cambria Math" panose="02040503050406030204" pitchFamily="18" charset="0"/>
                            </a:rPr>
                            <m:t>39 140 000</m:t>
                          </m:r>
                        </m:den>
                      </m:f>
                      <m:r>
                        <a:rPr lang="nl-BE" sz="1600" b="0" i="1" smtClean="0">
                          <a:latin typeface="Cambria Math" panose="02040503050406030204" pitchFamily="18" charset="0"/>
                        </a:rPr>
                        <m:t>=788,60 </m:t>
                      </m:r>
                      <m:r>
                        <a:rPr lang="nl-BE" sz="1600" b="0" i="1" smtClean="0">
                          <a:latin typeface="Cambria Math" panose="02040503050406030204" pitchFamily="18" charset="0"/>
                        </a:rPr>
                        <m:t>𝑈𝑆𝐷</m:t>
                      </m:r>
                      <m:r>
                        <a:rPr lang="nl-BE" sz="1600" b="0" i="1" smtClean="0">
                          <a:latin typeface="Cambria Math" panose="02040503050406030204" pitchFamily="18" charset="0"/>
                        </a:rPr>
                        <m:t>/</m:t>
                      </m:r>
                      <m:r>
                        <a:rPr lang="nl-BE" sz="1600" b="0" i="1" smtClean="0">
                          <a:latin typeface="Cambria Math" panose="02040503050406030204" pitchFamily="18" charset="0"/>
                        </a:rPr>
                        <m:t>𝑐𝑎𝑝𝑖𝑡𝑎</m:t>
                      </m:r>
                    </m:oMath>
                  </m:oMathPara>
                </a14:m>
                <a:endParaRPr lang="nl-BE" dirty="0"/>
              </a:p>
            </p:txBody>
          </p:sp>
        </mc:Choice>
        <mc:Fallback xmlns="">
          <p:sp>
            <p:nvSpPr>
              <p:cNvPr id="10" name="Tekstvak 9">
                <a:extLst>
                  <a:ext uri="{FF2B5EF4-FFF2-40B4-BE49-F238E27FC236}">
                    <a16:creationId xmlns:a16="http://schemas.microsoft.com/office/drawing/2014/main" id="{17BCA4C2-11B1-4265-822C-CEE813F670B5}"/>
                  </a:ext>
                </a:extLst>
              </p:cNvPr>
              <p:cNvSpPr txBox="1">
                <a:spLocks noRot="1" noChangeAspect="1" noMove="1" noResize="1" noEditPoints="1" noAdjustHandles="1" noChangeArrowheads="1" noChangeShapeType="1" noTextEdit="1"/>
              </p:cNvSpPr>
              <p:nvPr/>
            </p:nvSpPr>
            <p:spPr>
              <a:xfrm>
                <a:off x="2528497" y="3845765"/>
                <a:ext cx="3811580" cy="559961"/>
              </a:xfrm>
              <a:prstGeom prst="rect">
                <a:avLst/>
              </a:prstGeom>
              <a:blipFill>
                <a:blip r:embed="rId7"/>
                <a:stretch>
                  <a:fillRect/>
                </a:stretch>
              </a:blipFill>
            </p:spPr>
            <p:txBody>
              <a:bodyPr/>
              <a:lstStyle/>
              <a:p>
                <a:r>
                  <a:rPr lang="nl-BE">
                    <a:noFill/>
                  </a:rPr>
                  <a:t> </a:t>
                </a:r>
              </a:p>
            </p:txBody>
          </p:sp>
        </mc:Fallback>
      </mc:AlternateContent>
      <p:sp>
        <p:nvSpPr>
          <p:cNvPr id="12" name="Tekstvak 11">
            <a:extLst>
              <a:ext uri="{FF2B5EF4-FFF2-40B4-BE49-F238E27FC236}">
                <a16:creationId xmlns:a16="http://schemas.microsoft.com/office/drawing/2014/main" id="{9AC2F920-FC3E-42F6-BAB2-4FCA8339D6AD}"/>
              </a:ext>
            </a:extLst>
          </p:cNvPr>
          <p:cNvSpPr txBox="1"/>
          <p:nvPr/>
        </p:nvSpPr>
        <p:spPr>
          <a:xfrm>
            <a:off x="2575794" y="3275197"/>
            <a:ext cx="4061644" cy="584775"/>
          </a:xfrm>
          <a:prstGeom prst="rect">
            <a:avLst/>
          </a:prstGeom>
          <a:noFill/>
        </p:spPr>
        <p:txBody>
          <a:bodyPr wrap="square" rtlCol="0">
            <a:spAutoFit/>
          </a:bodyPr>
          <a:lstStyle/>
          <a:p>
            <a:r>
              <a:rPr lang="nl-BE" sz="1600" dirty="0"/>
              <a:t>BBP: 30 350 000 000 * 1,7% = 30 865 950 000</a:t>
            </a:r>
          </a:p>
          <a:p>
            <a:r>
              <a:rPr lang="nl-BE" sz="1600" dirty="0"/>
              <a:t>Bevolking: 39 140 000</a:t>
            </a:r>
          </a:p>
        </p:txBody>
      </p:sp>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42E53C30-E861-4695-9364-E4CA94D38F60}"/>
                  </a:ext>
                </a:extLst>
              </p:cNvPr>
              <p:cNvSpPr txBox="1"/>
              <p:nvPr/>
            </p:nvSpPr>
            <p:spPr>
              <a:xfrm>
                <a:off x="2575794" y="4793973"/>
                <a:ext cx="5601809" cy="833626"/>
              </a:xfrm>
              <a:prstGeom prst="rect">
                <a:avLst/>
              </a:prstGeom>
              <a:noFill/>
            </p:spPr>
            <p:txBody>
              <a:bodyPr wrap="square" rtlCol="0">
                <a:spAutoFit/>
              </a:bodyPr>
              <a:lstStyle/>
              <a:p>
                <a:r>
                  <a:rPr lang="nl-BE" sz="1600" dirty="0"/>
                  <a:t>Het BBP/capita nam af. </a:t>
                </a:r>
              </a:p>
              <a:p>
                <a:pPr/>
                <a14:m>
                  <m:oMathPara xmlns:m="http://schemas.openxmlformats.org/officeDocument/2006/math">
                    <m:oMathParaPr>
                      <m:jc m:val="centerGroup"/>
                    </m:oMathParaPr>
                    <m:oMath xmlns:m="http://schemas.openxmlformats.org/officeDocument/2006/math">
                      <m:f>
                        <m:fPr>
                          <m:ctrlPr>
                            <a:rPr lang="nl-BE" sz="1600" i="1" smtClean="0">
                              <a:latin typeface="Cambria Math" panose="02040503050406030204" pitchFamily="18" charset="0"/>
                            </a:rPr>
                          </m:ctrlPr>
                        </m:fPr>
                        <m:num>
                          <m:r>
                            <a:rPr lang="nl-BE" sz="1600" b="0" i="1" smtClean="0">
                              <a:latin typeface="Cambria Math" panose="02040503050406030204" pitchFamily="18" charset="0"/>
                            </a:rPr>
                            <m:t>(788,6−798,68)</m:t>
                          </m:r>
                        </m:num>
                        <m:den>
                          <m:r>
                            <a:rPr lang="nl-BE" sz="1600" b="0" i="1" smtClean="0">
                              <a:latin typeface="Cambria Math" panose="02040503050406030204" pitchFamily="18" charset="0"/>
                            </a:rPr>
                            <m:t>798,68</m:t>
                          </m:r>
                        </m:den>
                      </m:f>
                      <m:r>
                        <a:rPr lang="nl-BE" sz="1600" b="0" i="1" smtClean="0">
                          <a:latin typeface="Cambria Math" panose="02040503050406030204" pitchFamily="18" charset="0"/>
                        </a:rPr>
                        <m:t> </m:t>
                      </m:r>
                      <m:r>
                        <a:rPr lang="nl-BE" sz="1600" b="0" i="1" smtClean="0">
                          <a:latin typeface="Cambria Math" panose="02040503050406030204" pitchFamily="18" charset="0"/>
                        </a:rPr>
                        <m:t>𝑥</m:t>
                      </m:r>
                      <m:r>
                        <a:rPr lang="nl-BE" sz="1600" b="0" i="1" smtClean="0">
                          <a:latin typeface="Cambria Math" panose="02040503050406030204" pitchFamily="18" charset="0"/>
                        </a:rPr>
                        <m:t> 100=1,26%</m:t>
                      </m:r>
                    </m:oMath>
                  </m:oMathPara>
                </a14:m>
                <a:endParaRPr lang="nl-BE" sz="1600" dirty="0"/>
              </a:p>
            </p:txBody>
          </p:sp>
        </mc:Choice>
        <mc:Fallback xmlns="">
          <p:sp>
            <p:nvSpPr>
              <p:cNvPr id="6" name="Tekstvak 5">
                <a:extLst>
                  <a:ext uri="{FF2B5EF4-FFF2-40B4-BE49-F238E27FC236}">
                    <a16:creationId xmlns:a16="http://schemas.microsoft.com/office/drawing/2014/main" id="{42E53C30-E861-4695-9364-E4CA94D38F60}"/>
                  </a:ext>
                </a:extLst>
              </p:cNvPr>
              <p:cNvSpPr txBox="1">
                <a:spLocks noRot="1" noChangeAspect="1" noMove="1" noResize="1" noEditPoints="1" noAdjustHandles="1" noChangeArrowheads="1" noChangeShapeType="1" noTextEdit="1"/>
              </p:cNvSpPr>
              <p:nvPr/>
            </p:nvSpPr>
            <p:spPr>
              <a:xfrm>
                <a:off x="2575794" y="4793973"/>
                <a:ext cx="5601809" cy="833626"/>
              </a:xfrm>
              <a:prstGeom prst="rect">
                <a:avLst/>
              </a:prstGeom>
              <a:blipFill>
                <a:blip r:embed="rId8"/>
                <a:stretch>
                  <a:fillRect l="-654" t="-2190"/>
                </a:stretch>
              </a:blipFill>
            </p:spPr>
            <p:txBody>
              <a:bodyPr/>
              <a:lstStyle/>
              <a:p>
                <a:r>
                  <a:rPr lang="nl-BE">
                    <a:noFill/>
                  </a:rPr>
                  <a:t> </a:t>
                </a:r>
              </a:p>
            </p:txBody>
          </p:sp>
        </mc:Fallback>
      </mc:AlternateContent>
      <p:pic>
        <p:nvPicPr>
          <p:cNvPr id="4" name="Audio 3">
            <a:hlinkClick r:id="" action="ppaction://media"/>
            <a:extLst>
              <a:ext uri="{FF2B5EF4-FFF2-40B4-BE49-F238E27FC236}">
                <a16:creationId xmlns:a16="http://schemas.microsoft.com/office/drawing/2014/main" id="{5E21B92E-84E3-40F9-AED3-7E3A6377B55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681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5" grpId="0"/>
      <p:bldP spid="10" grpId="0"/>
      <p:bldP spid="1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teken, licht, tekening&#10;&#10;Automatisch gegenereerde beschrijving">
            <a:extLst>
              <a:ext uri="{FF2B5EF4-FFF2-40B4-BE49-F238E27FC236}">
                <a16:creationId xmlns:a16="http://schemas.microsoft.com/office/drawing/2014/main" id="{52DE5B8C-48B2-458B-BC1E-F77BE1F9AC75}"/>
              </a:ext>
            </a:extLst>
          </p:cNvPr>
          <p:cNvPicPr>
            <a:picLocks noChangeAspect="1"/>
          </p:cNvPicPr>
          <p:nvPr/>
        </p:nvPicPr>
        <p:blipFill>
          <a:blip r:embed="rId4"/>
          <a:stretch>
            <a:fillRect/>
          </a:stretch>
        </p:blipFill>
        <p:spPr>
          <a:xfrm>
            <a:off x="3275770" y="1271016"/>
            <a:ext cx="6096304" cy="4315968"/>
          </a:xfrm>
          <a:prstGeom prst="rect">
            <a:avLst/>
          </a:prstGeom>
        </p:spPr>
      </p:pic>
      <p:sp>
        <p:nvSpPr>
          <p:cNvPr id="20" name="Oval 19">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hlinkClick r:id="rId5" action="ppaction://hlinksldjump"/>
            <a:extLst>
              <a:ext uri="{FF2B5EF4-FFF2-40B4-BE49-F238E27FC236}">
                <a16:creationId xmlns:a16="http://schemas.microsoft.com/office/drawing/2014/main" id="{3997BB36-3A29-49E5-BD14-23301FEC4796}"/>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rgbClr val="FFFFFF"/>
                </a:solidFill>
                <a:latin typeface="+mj-lt"/>
                <a:ea typeface="+mj-ea"/>
                <a:cs typeface="+mj-cs"/>
              </a:rPr>
              <a:t>Ga </a:t>
            </a:r>
            <a:r>
              <a:rPr lang="en-US" sz="2000" cap="all" spc="200">
                <a:solidFill>
                  <a:srgbClr val="FFFFFF"/>
                </a:solidFill>
                <a:latin typeface="+mj-lt"/>
                <a:ea typeface="+mj-ea"/>
                <a:cs typeface="+mj-cs"/>
              </a:rPr>
              <a:t>terug</a:t>
            </a:r>
            <a:r>
              <a:rPr lang="en-US" sz="2000" cap="all" spc="200" dirty="0">
                <a:solidFill>
                  <a:srgbClr val="FFFFFF"/>
                </a:solidFill>
                <a:latin typeface="+mj-lt"/>
                <a:ea typeface="+mj-ea"/>
                <a:cs typeface="+mj-cs"/>
              </a:rPr>
              <a:t>!</a:t>
            </a:r>
          </a:p>
        </p:txBody>
      </p:sp>
      <p:pic>
        <p:nvPicPr>
          <p:cNvPr id="2" name="Audio 1">
            <a:hlinkClick r:id="" action="ppaction://media"/>
            <a:extLst>
              <a:ext uri="{FF2B5EF4-FFF2-40B4-BE49-F238E27FC236}">
                <a16:creationId xmlns:a16="http://schemas.microsoft.com/office/drawing/2014/main" id="{F9CCDD15-616D-473D-9D63-A10CC623BD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66A4D4-049A-4389-B407-0E7091A07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334F04-6FD7-4013-9362-C256D8E9DBDE}"/>
              </a:ext>
            </a:extLst>
          </p:cNvPr>
          <p:cNvSpPr>
            <a:spLocks noGrp="1"/>
          </p:cNvSpPr>
          <p:nvPr>
            <p:ph type="title"/>
          </p:nvPr>
        </p:nvSpPr>
        <p:spPr>
          <a:xfrm>
            <a:off x="798511" y="357870"/>
            <a:ext cx="4475892" cy="1188720"/>
          </a:xfrm>
          <a:solidFill>
            <a:srgbClr val="FFFFFF"/>
          </a:solidFill>
          <a:ln>
            <a:solidFill>
              <a:srgbClr val="404040"/>
            </a:solidFill>
          </a:ln>
        </p:spPr>
        <p:txBody>
          <a:bodyPr>
            <a:normAutofit/>
          </a:bodyPr>
          <a:lstStyle/>
          <a:p>
            <a:r>
              <a:rPr lang="nl-BE" dirty="0"/>
              <a:t>Link BBP en welvaart</a:t>
            </a:r>
          </a:p>
        </p:txBody>
      </p:sp>
      <p:sp>
        <p:nvSpPr>
          <p:cNvPr id="9" name="Content Placeholder 8">
            <a:extLst>
              <a:ext uri="{FF2B5EF4-FFF2-40B4-BE49-F238E27FC236}">
                <a16:creationId xmlns:a16="http://schemas.microsoft.com/office/drawing/2014/main" id="{E9AD4643-080B-4BB7-94B0-8E8889799A18}"/>
              </a:ext>
            </a:extLst>
          </p:cNvPr>
          <p:cNvSpPr>
            <a:spLocks noGrp="1"/>
          </p:cNvSpPr>
          <p:nvPr>
            <p:ph idx="1"/>
          </p:nvPr>
        </p:nvSpPr>
        <p:spPr>
          <a:xfrm>
            <a:off x="798511" y="2883676"/>
            <a:ext cx="4475892" cy="927670"/>
          </a:xfrm>
        </p:spPr>
        <p:txBody>
          <a:bodyPr>
            <a:normAutofit/>
          </a:bodyPr>
          <a:lstStyle/>
          <a:p>
            <a:r>
              <a:rPr lang="nl-BE" dirty="0">
                <a:solidFill>
                  <a:srgbClr val="FFFFFF"/>
                </a:solidFill>
              </a:rPr>
              <a:t>Wat is de link tussen de EG en de welvaart van een land?</a:t>
            </a:r>
          </a:p>
        </p:txBody>
      </p:sp>
      <p:sp>
        <p:nvSpPr>
          <p:cNvPr id="14" name="Rectangle 13">
            <a:extLst>
              <a:ext uri="{FF2B5EF4-FFF2-40B4-BE49-F238E27FC236}">
                <a16:creationId xmlns:a16="http://schemas.microsoft.com/office/drawing/2014/main" id="{B5899359-8523-4D4D-B568-3FDFAF982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E9C9585-DA89-4D7E-BCDF-576461A1A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vliegtuig&#10;&#10;Automatisch gegenereerde beschrijving">
            <a:extLst>
              <a:ext uri="{FF2B5EF4-FFF2-40B4-BE49-F238E27FC236}">
                <a16:creationId xmlns:a16="http://schemas.microsoft.com/office/drawing/2014/main" id="{22B8912F-3CC7-4B4E-BA63-F61B288E9CEC}"/>
              </a:ext>
            </a:extLst>
          </p:cNvPr>
          <p:cNvPicPr>
            <a:picLocks noChangeAspect="1"/>
          </p:cNvPicPr>
          <p:nvPr/>
        </p:nvPicPr>
        <p:blipFill>
          <a:blip r:embed="rId6"/>
          <a:stretch>
            <a:fillRect/>
          </a:stretch>
        </p:blipFill>
        <p:spPr>
          <a:xfrm>
            <a:off x="7064692" y="1257116"/>
            <a:ext cx="4159568" cy="4027097"/>
          </a:xfrm>
          <a:prstGeom prst="rect">
            <a:avLst/>
          </a:prstGeom>
        </p:spPr>
      </p:pic>
      <p:sp>
        <p:nvSpPr>
          <p:cNvPr id="10" name="Content Placeholder 8">
            <a:extLst>
              <a:ext uri="{FF2B5EF4-FFF2-40B4-BE49-F238E27FC236}">
                <a16:creationId xmlns:a16="http://schemas.microsoft.com/office/drawing/2014/main" id="{81820E60-6121-41A7-BE79-ECA060357733}"/>
              </a:ext>
            </a:extLst>
          </p:cNvPr>
          <p:cNvSpPr txBox="1">
            <a:spLocks/>
          </p:cNvSpPr>
          <p:nvPr/>
        </p:nvSpPr>
        <p:spPr>
          <a:xfrm>
            <a:off x="1072482" y="3530133"/>
            <a:ext cx="4475892"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nl-BE" dirty="0">
              <a:solidFill>
                <a:srgbClr val="FFFFFF"/>
              </a:solidFill>
            </a:endParaRPr>
          </a:p>
        </p:txBody>
      </p:sp>
      <p:sp>
        <p:nvSpPr>
          <p:cNvPr id="13" name="Content Placeholder 8">
            <a:extLst>
              <a:ext uri="{FF2B5EF4-FFF2-40B4-BE49-F238E27FC236}">
                <a16:creationId xmlns:a16="http://schemas.microsoft.com/office/drawing/2014/main" id="{C9892164-1F5A-4F26-A59A-735D77964C6B}"/>
              </a:ext>
            </a:extLst>
          </p:cNvPr>
          <p:cNvSpPr txBox="1">
            <a:spLocks/>
          </p:cNvSpPr>
          <p:nvPr/>
        </p:nvSpPr>
        <p:spPr>
          <a:xfrm>
            <a:off x="1235724" y="3611143"/>
            <a:ext cx="4948903"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chemeClr val="tx1"/>
                </a:solidFill>
              </a:rPr>
              <a:t>Hoe groter de economische groei, hoe hoger de welvaartstoename van een land.</a:t>
            </a:r>
          </a:p>
        </p:txBody>
      </p:sp>
      <p:sp>
        <p:nvSpPr>
          <p:cNvPr id="15" name="Content Placeholder 8">
            <a:extLst>
              <a:ext uri="{FF2B5EF4-FFF2-40B4-BE49-F238E27FC236}">
                <a16:creationId xmlns:a16="http://schemas.microsoft.com/office/drawing/2014/main" id="{F045ABDB-A87B-4F98-89E3-6113EAF50EBD}"/>
              </a:ext>
            </a:extLst>
          </p:cNvPr>
          <p:cNvSpPr txBox="1">
            <a:spLocks/>
          </p:cNvSpPr>
          <p:nvPr/>
        </p:nvSpPr>
        <p:spPr>
          <a:xfrm>
            <a:off x="798511" y="1705072"/>
            <a:ext cx="4475892"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rgbClr val="FFFFFF"/>
                </a:solidFill>
              </a:rPr>
              <a:t>Wat is de link tussen het BBP en de EG?</a:t>
            </a:r>
          </a:p>
        </p:txBody>
      </p:sp>
      <p:sp>
        <p:nvSpPr>
          <p:cNvPr id="17" name="Content Placeholder 8">
            <a:extLst>
              <a:ext uri="{FF2B5EF4-FFF2-40B4-BE49-F238E27FC236}">
                <a16:creationId xmlns:a16="http://schemas.microsoft.com/office/drawing/2014/main" id="{A5AD7C12-5F68-4DDD-BCDF-B0386ADA287B}"/>
              </a:ext>
            </a:extLst>
          </p:cNvPr>
          <p:cNvSpPr txBox="1">
            <a:spLocks/>
          </p:cNvSpPr>
          <p:nvPr/>
        </p:nvSpPr>
        <p:spPr>
          <a:xfrm>
            <a:off x="1240881" y="2118187"/>
            <a:ext cx="4948903"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chemeClr val="tx1"/>
                </a:solidFill>
              </a:rPr>
              <a:t>Het BBP is een indicator om de economische groei te meten.</a:t>
            </a:r>
          </a:p>
        </p:txBody>
      </p:sp>
      <p:sp>
        <p:nvSpPr>
          <p:cNvPr id="18" name="Content Placeholder 8">
            <a:extLst>
              <a:ext uri="{FF2B5EF4-FFF2-40B4-BE49-F238E27FC236}">
                <a16:creationId xmlns:a16="http://schemas.microsoft.com/office/drawing/2014/main" id="{076668FB-C77A-4445-A243-790F716365FE}"/>
              </a:ext>
            </a:extLst>
          </p:cNvPr>
          <p:cNvSpPr txBox="1">
            <a:spLocks/>
          </p:cNvSpPr>
          <p:nvPr/>
        </p:nvSpPr>
        <p:spPr>
          <a:xfrm>
            <a:off x="798511" y="4457803"/>
            <a:ext cx="4475892"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rgbClr val="FFFFFF"/>
                </a:solidFill>
              </a:rPr>
              <a:t>Wat kan je concluderen over de welvaart van Kenia?</a:t>
            </a:r>
          </a:p>
        </p:txBody>
      </p:sp>
      <p:sp>
        <p:nvSpPr>
          <p:cNvPr id="19" name="Content Placeholder 8">
            <a:extLst>
              <a:ext uri="{FF2B5EF4-FFF2-40B4-BE49-F238E27FC236}">
                <a16:creationId xmlns:a16="http://schemas.microsoft.com/office/drawing/2014/main" id="{B8BC736B-D0EA-4E2D-BF26-4DDA8AE3608D}"/>
              </a:ext>
            </a:extLst>
          </p:cNvPr>
          <p:cNvSpPr txBox="1">
            <a:spLocks/>
          </p:cNvSpPr>
          <p:nvPr/>
        </p:nvSpPr>
        <p:spPr>
          <a:xfrm>
            <a:off x="1235725" y="5164046"/>
            <a:ext cx="4837190" cy="92767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chemeClr val="tx1"/>
                </a:solidFill>
              </a:rPr>
              <a:t>Kenia kan haar welvaart niet behouden door het dalende BBP-cijfer. </a:t>
            </a:r>
          </a:p>
        </p:txBody>
      </p:sp>
      <p:pic>
        <p:nvPicPr>
          <p:cNvPr id="3" name="Audio 2">
            <a:hlinkClick r:id="" action="ppaction://media"/>
            <a:extLst>
              <a:ext uri="{FF2B5EF4-FFF2-40B4-BE49-F238E27FC236}">
                <a16:creationId xmlns:a16="http://schemas.microsoft.com/office/drawing/2014/main" id="{5F5A027F-1741-44E9-8D1F-122B36B0F6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510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13" grpId="0"/>
      <p:bldP spid="17"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155A6-F533-4DEB-BAD1-6BF826A5469B}"/>
              </a:ext>
            </a:extLst>
          </p:cNvPr>
          <p:cNvSpPr>
            <a:spLocks noGrp="1"/>
          </p:cNvSpPr>
          <p:nvPr>
            <p:ph type="title"/>
          </p:nvPr>
        </p:nvSpPr>
        <p:spPr/>
        <p:txBody>
          <a:bodyPr/>
          <a:lstStyle/>
          <a:p>
            <a:r>
              <a:rPr lang="nl-BE" dirty="0"/>
              <a:t>Pagina 317</a:t>
            </a:r>
          </a:p>
        </p:txBody>
      </p:sp>
      <p:sp>
        <p:nvSpPr>
          <p:cNvPr id="3" name="Tijdelijke aanduiding voor inhoud 2">
            <a:extLst>
              <a:ext uri="{FF2B5EF4-FFF2-40B4-BE49-F238E27FC236}">
                <a16:creationId xmlns:a16="http://schemas.microsoft.com/office/drawing/2014/main" id="{AF2CFC18-B3B6-4AD7-AA43-96603BB9BA54}"/>
              </a:ext>
            </a:extLst>
          </p:cNvPr>
          <p:cNvSpPr>
            <a:spLocks noGrp="1"/>
          </p:cNvSpPr>
          <p:nvPr>
            <p:ph idx="1"/>
          </p:nvPr>
        </p:nvSpPr>
        <p:spPr/>
        <p:txBody>
          <a:bodyPr/>
          <a:lstStyle/>
          <a:p>
            <a:r>
              <a:rPr lang="nl-BE" dirty="0"/>
              <a:t>Welke oorzaak vermeldt het artikel voor de armoede in Kenia?</a:t>
            </a:r>
          </a:p>
          <a:p>
            <a:endParaRPr lang="nl-BE" dirty="0"/>
          </a:p>
          <a:p>
            <a:endParaRPr lang="nl-BE" dirty="0"/>
          </a:p>
          <a:p>
            <a:endParaRPr lang="nl-BE" dirty="0"/>
          </a:p>
          <a:p>
            <a:r>
              <a:rPr lang="nl-BE" dirty="0"/>
              <a:t>Met hoeveel procent moet het Keniaans BBP stijgen om de huidige bevolkingsgroei aan te kunnen en de welvaart te kunnen behouden?</a:t>
            </a:r>
          </a:p>
          <a:p>
            <a:pPr marL="0" indent="0">
              <a:buNone/>
            </a:pPr>
            <a:endParaRPr lang="nl-BE" dirty="0"/>
          </a:p>
        </p:txBody>
      </p:sp>
      <p:sp>
        <p:nvSpPr>
          <p:cNvPr id="4" name="Tekstvak 3">
            <a:extLst>
              <a:ext uri="{FF2B5EF4-FFF2-40B4-BE49-F238E27FC236}">
                <a16:creationId xmlns:a16="http://schemas.microsoft.com/office/drawing/2014/main" id="{92F9D106-565F-4F01-A068-70DF2C5ED97F}"/>
              </a:ext>
            </a:extLst>
          </p:cNvPr>
          <p:cNvSpPr txBox="1"/>
          <p:nvPr/>
        </p:nvSpPr>
        <p:spPr>
          <a:xfrm>
            <a:off x="2929630" y="3266983"/>
            <a:ext cx="7031233" cy="646331"/>
          </a:xfrm>
          <a:prstGeom prst="rect">
            <a:avLst/>
          </a:prstGeom>
          <a:noFill/>
        </p:spPr>
        <p:txBody>
          <a:bodyPr wrap="square" rtlCol="0">
            <a:spAutoFit/>
          </a:bodyPr>
          <a:lstStyle/>
          <a:p>
            <a:r>
              <a:rPr lang="nl-BE" dirty="0"/>
              <a:t>De snelle bevolkingsgroei is een belangrijke oorzaak. De bevolking neemt momenteel met 3% toe.  </a:t>
            </a:r>
          </a:p>
        </p:txBody>
      </p:sp>
      <p:sp>
        <p:nvSpPr>
          <p:cNvPr id="5" name="Tekstvak 4">
            <a:extLst>
              <a:ext uri="{FF2B5EF4-FFF2-40B4-BE49-F238E27FC236}">
                <a16:creationId xmlns:a16="http://schemas.microsoft.com/office/drawing/2014/main" id="{D305561F-E7C7-43E5-996E-4C45D73C5CF5}"/>
              </a:ext>
            </a:extLst>
          </p:cNvPr>
          <p:cNvSpPr txBox="1"/>
          <p:nvPr/>
        </p:nvSpPr>
        <p:spPr>
          <a:xfrm>
            <a:off x="2929630" y="5093696"/>
            <a:ext cx="7031233" cy="646331"/>
          </a:xfrm>
          <a:prstGeom prst="rect">
            <a:avLst/>
          </a:prstGeom>
          <a:noFill/>
        </p:spPr>
        <p:txBody>
          <a:bodyPr wrap="square" rtlCol="0">
            <a:spAutoFit/>
          </a:bodyPr>
          <a:lstStyle/>
          <a:p>
            <a:r>
              <a:rPr lang="nl-BE" dirty="0"/>
              <a:t>Het BBP moet met 3% stijgen om de huidige welvaart te behouden. Op die manier stijgt het BBP even snel als de bevolking.</a:t>
            </a:r>
          </a:p>
        </p:txBody>
      </p:sp>
      <p:pic>
        <p:nvPicPr>
          <p:cNvPr id="6" name="Audio 5">
            <a:hlinkClick r:id="" action="ppaction://media"/>
            <a:extLst>
              <a:ext uri="{FF2B5EF4-FFF2-40B4-BE49-F238E27FC236}">
                <a16:creationId xmlns:a16="http://schemas.microsoft.com/office/drawing/2014/main" id="{55E01D37-CB5C-4797-ABC5-78D33221DC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3638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925889-8F79-4EAF-96A8-96F4A5E47BA4}"/>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dirty="0">
                <a:solidFill>
                  <a:schemeClr val="bg1"/>
                </a:solidFill>
              </a:rPr>
              <a:t>EXTRA</a:t>
            </a:r>
          </a:p>
        </p:txBody>
      </p:sp>
      <p:sp>
        <p:nvSpPr>
          <p:cNvPr id="8" name="Content Placeholder 7">
            <a:extLst>
              <a:ext uri="{FF2B5EF4-FFF2-40B4-BE49-F238E27FC236}">
                <a16:creationId xmlns:a16="http://schemas.microsoft.com/office/drawing/2014/main" id="{A8A66565-7BF8-4E62-9419-7F5129086778}"/>
              </a:ext>
            </a:extLst>
          </p:cNvPr>
          <p:cNvSpPr>
            <a:spLocks noGrp="1"/>
          </p:cNvSpPr>
          <p:nvPr>
            <p:ph idx="1"/>
          </p:nvPr>
        </p:nvSpPr>
        <p:spPr>
          <a:xfrm>
            <a:off x="643468" y="2638044"/>
            <a:ext cx="3363974" cy="1143381"/>
          </a:xfrm>
        </p:spPr>
        <p:txBody>
          <a:bodyPr>
            <a:normAutofit/>
          </a:bodyPr>
          <a:lstStyle/>
          <a:p>
            <a:r>
              <a:rPr lang="en-US" dirty="0">
                <a:solidFill>
                  <a:schemeClr val="bg1"/>
                </a:solidFill>
              </a:rPr>
              <a:t>Kenia </a:t>
            </a:r>
            <a:r>
              <a:rPr lang="en-US" dirty="0" err="1">
                <a:solidFill>
                  <a:schemeClr val="bg1"/>
                </a:solidFill>
              </a:rPr>
              <a:t>dient</a:t>
            </a:r>
            <a:r>
              <a:rPr lang="en-US" dirty="0">
                <a:solidFill>
                  <a:schemeClr val="bg1"/>
                </a:solidFill>
              </a:rPr>
              <a:t> </a:t>
            </a:r>
            <a:r>
              <a:rPr lang="en-US" dirty="0" err="1">
                <a:solidFill>
                  <a:schemeClr val="bg1"/>
                </a:solidFill>
              </a:rPr>
              <a:t>een</a:t>
            </a:r>
            <a:r>
              <a:rPr lang="en-US" dirty="0">
                <a:solidFill>
                  <a:schemeClr val="bg1"/>
                </a:solidFill>
              </a:rPr>
              <a:t> BBP-</a:t>
            </a:r>
            <a:r>
              <a:rPr lang="en-US" dirty="0" err="1">
                <a:solidFill>
                  <a:schemeClr val="bg1"/>
                </a:solidFill>
              </a:rPr>
              <a:t>stijging</a:t>
            </a:r>
            <a:r>
              <a:rPr lang="en-US" dirty="0">
                <a:solidFill>
                  <a:schemeClr val="bg1"/>
                </a:solidFill>
              </a:rPr>
              <a:t> van 3% </a:t>
            </a:r>
            <a:r>
              <a:rPr lang="en-US" dirty="0" err="1">
                <a:solidFill>
                  <a:schemeClr val="bg1"/>
                </a:solidFill>
              </a:rPr>
              <a:t>te</a:t>
            </a:r>
            <a:r>
              <a:rPr lang="en-US" dirty="0">
                <a:solidFill>
                  <a:schemeClr val="bg1"/>
                </a:solidFill>
              </a:rPr>
              <a:t> </a:t>
            </a:r>
            <a:r>
              <a:rPr lang="en-US" dirty="0" err="1">
                <a:solidFill>
                  <a:schemeClr val="bg1"/>
                </a:solidFill>
              </a:rPr>
              <a:t>realiseren</a:t>
            </a:r>
            <a:r>
              <a:rPr lang="en-US" dirty="0">
                <a:solidFill>
                  <a:schemeClr val="bg1"/>
                </a:solidFill>
              </a:rPr>
              <a:t>. Is </a:t>
            </a:r>
            <a:r>
              <a:rPr lang="en-US" dirty="0" err="1">
                <a:solidFill>
                  <a:schemeClr val="bg1"/>
                </a:solidFill>
              </a:rPr>
              <a:t>dat</a:t>
            </a:r>
            <a:r>
              <a:rPr lang="en-US" dirty="0">
                <a:solidFill>
                  <a:schemeClr val="bg1"/>
                </a:solidFill>
              </a:rPr>
              <a:t> </a:t>
            </a:r>
            <a:r>
              <a:rPr lang="en-US" dirty="0" err="1">
                <a:solidFill>
                  <a:schemeClr val="bg1"/>
                </a:solidFill>
              </a:rPr>
              <a:t>een</a:t>
            </a:r>
            <a:r>
              <a:rPr lang="en-US" dirty="0">
                <a:solidFill>
                  <a:schemeClr val="bg1"/>
                </a:solidFill>
              </a:rPr>
              <a:t> </a:t>
            </a:r>
            <a:r>
              <a:rPr lang="en-US" dirty="0" err="1">
                <a:solidFill>
                  <a:schemeClr val="bg1"/>
                </a:solidFill>
              </a:rPr>
              <a:t>hoog</a:t>
            </a:r>
            <a:r>
              <a:rPr lang="en-US" dirty="0">
                <a:solidFill>
                  <a:schemeClr val="bg1"/>
                </a:solidFill>
              </a:rPr>
              <a:t> </a:t>
            </a:r>
            <a:r>
              <a:rPr lang="en-US" dirty="0" err="1">
                <a:solidFill>
                  <a:schemeClr val="bg1"/>
                </a:solidFill>
              </a:rPr>
              <a:t>cijfer</a:t>
            </a:r>
            <a:r>
              <a:rPr lang="en-US" dirty="0">
                <a:solidFill>
                  <a:schemeClr val="bg1"/>
                </a:solidFill>
              </a:rPr>
              <a:t>?</a:t>
            </a:r>
          </a:p>
        </p:txBody>
      </p:sp>
      <p:pic>
        <p:nvPicPr>
          <p:cNvPr id="4" name="Tijdelijke aanduiding voor inhoud 3">
            <a:extLst>
              <a:ext uri="{FF2B5EF4-FFF2-40B4-BE49-F238E27FC236}">
                <a16:creationId xmlns:a16="http://schemas.microsoft.com/office/drawing/2014/main" id="{7A234383-F907-46A4-9F3E-77568A06FB5D}"/>
              </a:ext>
            </a:extLst>
          </p:cNvPr>
          <p:cNvPicPr>
            <a:picLocks noChangeAspect="1"/>
          </p:cNvPicPr>
          <p:nvPr/>
        </p:nvPicPr>
        <p:blipFill>
          <a:blip r:embed="rId6"/>
          <a:stretch>
            <a:fillRect/>
          </a:stretch>
        </p:blipFill>
        <p:spPr>
          <a:xfrm>
            <a:off x="5297763" y="1481149"/>
            <a:ext cx="6250769" cy="3734834"/>
          </a:xfrm>
          <a:prstGeom prst="rect">
            <a:avLst/>
          </a:prstGeom>
        </p:spPr>
      </p:pic>
      <p:sp>
        <p:nvSpPr>
          <p:cNvPr id="10" name="Content Placeholder 7">
            <a:extLst>
              <a:ext uri="{FF2B5EF4-FFF2-40B4-BE49-F238E27FC236}">
                <a16:creationId xmlns:a16="http://schemas.microsoft.com/office/drawing/2014/main" id="{77663194-FFCC-4306-98D2-F522F586414C}"/>
              </a:ext>
            </a:extLst>
          </p:cNvPr>
          <p:cNvSpPr txBox="1">
            <a:spLocks/>
          </p:cNvSpPr>
          <p:nvPr/>
        </p:nvSpPr>
        <p:spPr>
          <a:xfrm>
            <a:off x="1127127" y="3699891"/>
            <a:ext cx="3363974" cy="114338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99CCFF"/>
                </a:solidFill>
              </a:rPr>
              <a:t>Ja, </a:t>
            </a:r>
            <a:r>
              <a:rPr lang="en-US" dirty="0" err="1">
                <a:solidFill>
                  <a:srgbClr val="99CCFF"/>
                </a:solidFill>
              </a:rPr>
              <a:t>dat</a:t>
            </a:r>
            <a:r>
              <a:rPr lang="en-US" dirty="0">
                <a:solidFill>
                  <a:srgbClr val="99CCFF"/>
                </a:solidFill>
              </a:rPr>
              <a:t> is </a:t>
            </a:r>
            <a:r>
              <a:rPr lang="en-US" dirty="0" err="1">
                <a:solidFill>
                  <a:srgbClr val="99CCFF"/>
                </a:solidFill>
              </a:rPr>
              <a:t>een</a:t>
            </a:r>
            <a:r>
              <a:rPr lang="en-US" dirty="0">
                <a:solidFill>
                  <a:srgbClr val="99CCFF"/>
                </a:solidFill>
              </a:rPr>
              <a:t> </a:t>
            </a:r>
            <a:r>
              <a:rPr lang="en-US" dirty="0" err="1">
                <a:solidFill>
                  <a:srgbClr val="99CCFF"/>
                </a:solidFill>
              </a:rPr>
              <a:t>hoog</a:t>
            </a:r>
            <a:r>
              <a:rPr lang="en-US" dirty="0">
                <a:solidFill>
                  <a:srgbClr val="99CCFF"/>
                </a:solidFill>
              </a:rPr>
              <a:t> </a:t>
            </a:r>
            <a:r>
              <a:rPr lang="en-US" dirty="0" err="1">
                <a:solidFill>
                  <a:srgbClr val="99CCFF"/>
                </a:solidFill>
              </a:rPr>
              <a:t>cijfer</a:t>
            </a:r>
            <a:r>
              <a:rPr lang="en-US" dirty="0">
                <a:solidFill>
                  <a:srgbClr val="99CCFF"/>
                </a:solidFill>
              </a:rPr>
              <a:t>. De </a:t>
            </a:r>
            <a:r>
              <a:rPr lang="en-US" dirty="0" err="1">
                <a:solidFill>
                  <a:srgbClr val="99CCFF"/>
                </a:solidFill>
              </a:rPr>
              <a:t>meeste</a:t>
            </a:r>
            <a:r>
              <a:rPr lang="en-US" dirty="0">
                <a:solidFill>
                  <a:srgbClr val="99CCFF"/>
                </a:solidFill>
              </a:rPr>
              <a:t> </a:t>
            </a:r>
            <a:r>
              <a:rPr lang="en-US" dirty="0" err="1">
                <a:solidFill>
                  <a:srgbClr val="99CCFF"/>
                </a:solidFill>
              </a:rPr>
              <a:t>landen</a:t>
            </a:r>
            <a:r>
              <a:rPr lang="en-US" dirty="0">
                <a:solidFill>
                  <a:srgbClr val="99CCFF"/>
                </a:solidFill>
              </a:rPr>
              <a:t> </a:t>
            </a:r>
            <a:r>
              <a:rPr lang="en-US" dirty="0" err="1">
                <a:solidFill>
                  <a:srgbClr val="99CCFF"/>
                </a:solidFill>
              </a:rPr>
              <a:t>genereren</a:t>
            </a:r>
            <a:r>
              <a:rPr lang="en-US" dirty="0">
                <a:solidFill>
                  <a:srgbClr val="99CCFF"/>
                </a:solidFill>
              </a:rPr>
              <a:t> </a:t>
            </a:r>
            <a:r>
              <a:rPr lang="en-US" dirty="0" err="1">
                <a:solidFill>
                  <a:srgbClr val="99CCFF"/>
                </a:solidFill>
              </a:rPr>
              <a:t>een</a:t>
            </a:r>
            <a:r>
              <a:rPr lang="en-US" dirty="0">
                <a:solidFill>
                  <a:srgbClr val="99CCFF"/>
                </a:solidFill>
              </a:rPr>
              <a:t> </a:t>
            </a:r>
            <a:r>
              <a:rPr lang="en-US" dirty="0" err="1">
                <a:solidFill>
                  <a:srgbClr val="99CCFF"/>
                </a:solidFill>
              </a:rPr>
              <a:t>stijging</a:t>
            </a:r>
            <a:r>
              <a:rPr lang="en-US" dirty="0">
                <a:solidFill>
                  <a:srgbClr val="99CCFF"/>
                </a:solidFill>
              </a:rPr>
              <a:t> </a:t>
            </a:r>
            <a:r>
              <a:rPr lang="en-US" dirty="0" err="1">
                <a:solidFill>
                  <a:srgbClr val="99CCFF"/>
                </a:solidFill>
              </a:rPr>
              <a:t>tussen</a:t>
            </a:r>
            <a:r>
              <a:rPr lang="en-US" dirty="0">
                <a:solidFill>
                  <a:srgbClr val="99CCFF"/>
                </a:solidFill>
              </a:rPr>
              <a:t> 1,5% </a:t>
            </a:r>
            <a:r>
              <a:rPr lang="en-US" dirty="0" err="1">
                <a:solidFill>
                  <a:srgbClr val="99CCFF"/>
                </a:solidFill>
              </a:rPr>
              <a:t>en</a:t>
            </a:r>
            <a:r>
              <a:rPr lang="en-US" dirty="0">
                <a:solidFill>
                  <a:srgbClr val="99CCFF"/>
                </a:solidFill>
              </a:rPr>
              <a:t> 2,5%.</a:t>
            </a:r>
          </a:p>
        </p:txBody>
      </p:sp>
      <p:pic>
        <p:nvPicPr>
          <p:cNvPr id="3" name="Audio 2">
            <a:hlinkClick r:id="" action="ppaction://media"/>
            <a:extLst>
              <a:ext uri="{FF2B5EF4-FFF2-40B4-BE49-F238E27FC236}">
                <a16:creationId xmlns:a16="http://schemas.microsoft.com/office/drawing/2014/main" id="{B17E4313-888F-47AD-974C-A8AC9E7A833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1098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kamer&#10;&#10;Automatisch gegenereerde beschrijving">
            <a:extLst>
              <a:ext uri="{FF2B5EF4-FFF2-40B4-BE49-F238E27FC236}">
                <a16:creationId xmlns:a16="http://schemas.microsoft.com/office/drawing/2014/main" id="{4628F8A1-057A-46F4-B69E-59265956400E}"/>
              </a:ext>
            </a:extLst>
          </p:cNvPr>
          <p:cNvPicPr>
            <a:picLocks noChangeAspect="1"/>
          </p:cNvPicPr>
          <p:nvPr/>
        </p:nvPicPr>
        <p:blipFill rotWithShape="1">
          <a:blip r:embed="rId6"/>
          <a:srcRect t="1556" r="1" b="7504"/>
          <a:stretch/>
        </p:blipFill>
        <p:spPr>
          <a:xfrm>
            <a:off x="4650909" y="10"/>
            <a:ext cx="7541090" cy="6857989"/>
          </a:xfrm>
          <a:prstGeom prst="rect">
            <a:avLst/>
          </a:prstGeom>
        </p:spPr>
      </p:pic>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1821E1-86F8-4027-A40F-BB4F9F3DCD7D}"/>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Pagina 317</a:t>
            </a:r>
          </a:p>
        </p:txBody>
      </p:sp>
      <p:sp>
        <p:nvSpPr>
          <p:cNvPr id="3" name="Tijdelijke aanduiding voor inhoud 2">
            <a:extLst>
              <a:ext uri="{FF2B5EF4-FFF2-40B4-BE49-F238E27FC236}">
                <a16:creationId xmlns:a16="http://schemas.microsoft.com/office/drawing/2014/main" id="{02A71F54-0AAE-40C8-8793-52FE8CA3B42C}"/>
              </a:ext>
            </a:extLst>
          </p:cNvPr>
          <p:cNvSpPr>
            <a:spLocks noGrp="1"/>
          </p:cNvSpPr>
          <p:nvPr>
            <p:ph idx="1"/>
          </p:nvPr>
        </p:nvSpPr>
        <p:spPr>
          <a:xfrm>
            <a:off x="643468" y="2638044"/>
            <a:ext cx="3363974" cy="1048131"/>
          </a:xfrm>
        </p:spPr>
        <p:txBody>
          <a:bodyPr>
            <a:normAutofit/>
          </a:bodyPr>
          <a:lstStyle/>
          <a:p>
            <a:r>
              <a:rPr lang="nl-BE" dirty="0">
                <a:solidFill>
                  <a:schemeClr val="bg1"/>
                </a:solidFill>
              </a:rPr>
              <a:t>Wat gaat Kenia doen om de bevolkingsgroei aan te pakken?</a:t>
            </a:r>
          </a:p>
        </p:txBody>
      </p:sp>
      <p:sp>
        <p:nvSpPr>
          <p:cNvPr id="8" name="Tijdelijke aanduiding voor inhoud 2">
            <a:extLst>
              <a:ext uri="{FF2B5EF4-FFF2-40B4-BE49-F238E27FC236}">
                <a16:creationId xmlns:a16="http://schemas.microsoft.com/office/drawing/2014/main" id="{4144B4C3-F049-4BE9-AF87-62513CB6C0A7}"/>
              </a:ext>
            </a:extLst>
          </p:cNvPr>
          <p:cNvSpPr txBox="1">
            <a:spLocks/>
          </p:cNvSpPr>
          <p:nvPr/>
        </p:nvSpPr>
        <p:spPr>
          <a:xfrm>
            <a:off x="965201" y="3400425"/>
            <a:ext cx="3363974" cy="180022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rgbClr val="99CCFF"/>
                </a:solidFill>
              </a:rPr>
              <a:t>Het land wil de bevolkingsgroei inperken met 1/3. Dat probeert ze te doen aan de hand van gezinsplanning.</a:t>
            </a:r>
          </a:p>
        </p:txBody>
      </p:sp>
      <p:pic>
        <p:nvPicPr>
          <p:cNvPr id="4" name="Audio 3">
            <a:hlinkClick r:id="" action="ppaction://media"/>
            <a:extLst>
              <a:ext uri="{FF2B5EF4-FFF2-40B4-BE49-F238E27FC236}">
                <a16:creationId xmlns:a16="http://schemas.microsoft.com/office/drawing/2014/main" id="{A1022AA5-E9CE-4026-9F36-C82B9C5C76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316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29EB0-9174-405D-B196-FC2040E747E4}"/>
              </a:ext>
            </a:extLst>
          </p:cNvPr>
          <p:cNvSpPr>
            <a:spLocks noGrp="1"/>
          </p:cNvSpPr>
          <p:nvPr>
            <p:ph type="title"/>
          </p:nvPr>
        </p:nvSpPr>
        <p:spPr/>
        <p:txBody>
          <a:bodyPr/>
          <a:lstStyle/>
          <a:p>
            <a:r>
              <a:rPr lang="nl-BE" dirty="0"/>
              <a:t>Nog?</a:t>
            </a:r>
          </a:p>
        </p:txBody>
      </p:sp>
      <p:sp>
        <p:nvSpPr>
          <p:cNvPr id="5" name="Tekstvak 4">
            <a:extLst>
              <a:ext uri="{FF2B5EF4-FFF2-40B4-BE49-F238E27FC236}">
                <a16:creationId xmlns:a16="http://schemas.microsoft.com/office/drawing/2014/main" id="{C9D74CF2-177A-4616-93FE-53B4012FB6B2}"/>
              </a:ext>
            </a:extLst>
          </p:cNvPr>
          <p:cNvSpPr txBox="1"/>
          <p:nvPr/>
        </p:nvSpPr>
        <p:spPr>
          <a:xfrm>
            <a:off x="2231136" y="3222594"/>
            <a:ext cx="7729728" cy="369332"/>
          </a:xfrm>
          <a:prstGeom prst="rect">
            <a:avLst/>
          </a:prstGeom>
          <a:noFill/>
        </p:spPr>
        <p:txBody>
          <a:bodyPr wrap="square" rtlCol="0">
            <a:spAutoFit/>
          </a:bodyPr>
          <a:lstStyle/>
          <a:p>
            <a:pPr marL="285750" indent="-285750">
              <a:buFont typeface="Arial" panose="020B0604020202020204" pitchFamily="34" charset="0"/>
              <a:buChar char="•"/>
            </a:pPr>
            <a:r>
              <a:rPr lang="nl-BE" dirty="0"/>
              <a:t>Wat wordt er nog aangepakt in Kenia?</a:t>
            </a:r>
          </a:p>
        </p:txBody>
      </p:sp>
      <p:sp>
        <p:nvSpPr>
          <p:cNvPr id="6" name="Tekstvak 5">
            <a:extLst>
              <a:ext uri="{FF2B5EF4-FFF2-40B4-BE49-F238E27FC236}">
                <a16:creationId xmlns:a16="http://schemas.microsoft.com/office/drawing/2014/main" id="{FE6E40C3-1848-43BB-911A-DCCE218B16EA}"/>
              </a:ext>
            </a:extLst>
          </p:cNvPr>
          <p:cNvSpPr txBox="1"/>
          <p:nvPr/>
        </p:nvSpPr>
        <p:spPr>
          <a:xfrm>
            <a:off x="2535936" y="3684227"/>
            <a:ext cx="7895326" cy="646331"/>
          </a:xfrm>
          <a:prstGeom prst="rect">
            <a:avLst/>
          </a:prstGeom>
          <a:noFill/>
        </p:spPr>
        <p:txBody>
          <a:bodyPr wrap="square" rtlCol="0">
            <a:spAutoFit/>
          </a:bodyPr>
          <a:lstStyle/>
          <a:p>
            <a:pPr marL="285750" indent="-285750">
              <a:buFont typeface="Arial" panose="020B0604020202020204" pitchFamily="34" charset="0"/>
              <a:buChar char="•"/>
            </a:pPr>
            <a:r>
              <a:rPr lang="nl-BE" dirty="0"/>
              <a:t>Kenia werkt aan een goed binnenlands bestuur, basisonderwijs, gendergelijkheid, hiv-preventie en corruptiebestrijding. </a:t>
            </a:r>
          </a:p>
        </p:txBody>
      </p:sp>
      <p:pic>
        <p:nvPicPr>
          <p:cNvPr id="7" name="Afbeelding 6">
            <a:extLst>
              <a:ext uri="{FF2B5EF4-FFF2-40B4-BE49-F238E27FC236}">
                <a16:creationId xmlns:a16="http://schemas.microsoft.com/office/drawing/2014/main" id="{D07B70D3-3180-4E28-A753-3789B1153FE4}"/>
              </a:ext>
            </a:extLst>
          </p:cNvPr>
          <p:cNvPicPr>
            <a:picLocks noChangeAspect="1"/>
          </p:cNvPicPr>
          <p:nvPr/>
        </p:nvPicPr>
        <p:blipFill>
          <a:blip r:embed="rId6"/>
          <a:stretch>
            <a:fillRect/>
          </a:stretch>
        </p:blipFill>
        <p:spPr>
          <a:xfrm>
            <a:off x="2231136" y="2474142"/>
            <a:ext cx="3010750" cy="357835"/>
          </a:xfrm>
          <a:prstGeom prst="rect">
            <a:avLst/>
          </a:prstGeom>
        </p:spPr>
      </p:pic>
      <p:sp>
        <p:nvSpPr>
          <p:cNvPr id="9" name="Tekstvak 8">
            <a:extLst>
              <a:ext uri="{FF2B5EF4-FFF2-40B4-BE49-F238E27FC236}">
                <a16:creationId xmlns:a16="http://schemas.microsoft.com/office/drawing/2014/main" id="{5185E54B-DBB3-499A-911A-AAE6877B6024}"/>
              </a:ext>
            </a:extLst>
          </p:cNvPr>
          <p:cNvSpPr txBox="1"/>
          <p:nvPr/>
        </p:nvSpPr>
        <p:spPr>
          <a:xfrm>
            <a:off x="2231136" y="4661108"/>
            <a:ext cx="7729728" cy="369332"/>
          </a:xfrm>
          <a:prstGeom prst="rect">
            <a:avLst/>
          </a:prstGeom>
          <a:noFill/>
        </p:spPr>
        <p:txBody>
          <a:bodyPr wrap="square" rtlCol="0">
            <a:spAutoFit/>
          </a:bodyPr>
          <a:lstStyle/>
          <a:p>
            <a:pPr marL="285750" indent="-285750">
              <a:buFont typeface="Arial" panose="020B0604020202020204" pitchFamily="34" charset="0"/>
              <a:buChar char="•"/>
            </a:pPr>
            <a:r>
              <a:rPr lang="nl-BE" dirty="0"/>
              <a:t>Kan die aanpak ook nuttig zijn in België?</a:t>
            </a:r>
          </a:p>
        </p:txBody>
      </p:sp>
      <p:sp>
        <p:nvSpPr>
          <p:cNvPr id="10" name="Tekstvak 9">
            <a:extLst>
              <a:ext uri="{FF2B5EF4-FFF2-40B4-BE49-F238E27FC236}">
                <a16:creationId xmlns:a16="http://schemas.microsoft.com/office/drawing/2014/main" id="{0DC546FF-9322-43CB-BCF9-4C440D8AD430}"/>
              </a:ext>
            </a:extLst>
          </p:cNvPr>
          <p:cNvSpPr txBox="1"/>
          <p:nvPr/>
        </p:nvSpPr>
        <p:spPr>
          <a:xfrm>
            <a:off x="2535936" y="5122741"/>
            <a:ext cx="7895326" cy="923330"/>
          </a:xfrm>
          <a:prstGeom prst="rect">
            <a:avLst/>
          </a:prstGeom>
          <a:noFill/>
        </p:spPr>
        <p:txBody>
          <a:bodyPr wrap="square" rtlCol="0">
            <a:spAutoFit/>
          </a:bodyPr>
          <a:lstStyle/>
          <a:p>
            <a:pPr marL="285750" indent="-285750">
              <a:buFont typeface="Arial" panose="020B0604020202020204" pitchFamily="34" charset="0"/>
              <a:buChar char="•"/>
            </a:pPr>
            <a:r>
              <a:rPr lang="nl-BE" dirty="0"/>
              <a:t>België hecht meer belang aan andere aspecten, want hiv-preventie is niet noodzakelijk. Daarnaast neemt ons BBP toe. Toch kan het nuttig zijn om te focussen op enkele punten zoals een goed binnenlands bestuur.</a:t>
            </a:r>
          </a:p>
        </p:txBody>
      </p:sp>
      <p:pic>
        <p:nvPicPr>
          <p:cNvPr id="3" name="Audio 2">
            <a:hlinkClick r:id="" action="ppaction://media"/>
            <a:extLst>
              <a:ext uri="{FF2B5EF4-FFF2-40B4-BE49-F238E27FC236}">
                <a16:creationId xmlns:a16="http://schemas.microsoft.com/office/drawing/2014/main" id="{DEB64AF2-23D6-4421-B832-FB27EC2E253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1326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F6165E2A-B096-4240-AF6A-FB45CB851573}"/>
              </a:ext>
            </a:extLst>
          </p:cNvPr>
          <p:cNvPicPr>
            <a:picLocks noChangeAspect="1"/>
          </p:cNvPicPr>
          <p:nvPr/>
        </p:nvPicPr>
        <p:blipFill rotWithShape="1">
          <a:blip r:embed="rId6"/>
          <a:srcRect t="212" r="1" b="8847"/>
          <a:stretch/>
        </p:blipFill>
        <p:spPr>
          <a:xfrm>
            <a:off x="4650909" y="10"/>
            <a:ext cx="7541090" cy="6857989"/>
          </a:xfrm>
          <a:prstGeom prst="rect">
            <a:avLst/>
          </a:prstGeom>
        </p:spPr>
      </p:pic>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711532-76FE-47FF-9650-5F570D17CBE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nl-BE">
                <a:solidFill>
                  <a:schemeClr val="bg1"/>
                </a:solidFill>
              </a:rPr>
              <a:t>De vraag van vandaag!</a:t>
            </a:r>
          </a:p>
        </p:txBody>
      </p:sp>
      <p:sp>
        <p:nvSpPr>
          <p:cNvPr id="3" name="Tijdelijke aanduiding voor inhoud 2">
            <a:extLst>
              <a:ext uri="{FF2B5EF4-FFF2-40B4-BE49-F238E27FC236}">
                <a16:creationId xmlns:a16="http://schemas.microsoft.com/office/drawing/2014/main" id="{1CB27E94-5376-436D-A113-6F3FE7449F92}"/>
              </a:ext>
            </a:extLst>
          </p:cNvPr>
          <p:cNvSpPr>
            <a:spLocks noGrp="1"/>
          </p:cNvSpPr>
          <p:nvPr>
            <p:ph idx="1"/>
          </p:nvPr>
        </p:nvSpPr>
        <p:spPr>
          <a:xfrm>
            <a:off x="643468" y="2638044"/>
            <a:ext cx="3363974" cy="1171956"/>
          </a:xfrm>
        </p:spPr>
        <p:txBody>
          <a:bodyPr>
            <a:normAutofit lnSpcReduction="10000"/>
          </a:bodyPr>
          <a:lstStyle/>
          <a:p>
            <a:r>
              <a:rPr lang="nl-BE" dirty="0">
                <a:solidFill>
                  <a:schemeClr val="bg1"/>
                </a:solidFill>
              </a:rPr>
              <a:t>Is economische groei noodzakelijk op lange termijn ten opzichte van de bevolkingsgroei?</a:t>
            </a:r>
          </a:p>
          <a:p>
            <a:endParaRPr lang="nl-BE" dirty="0">
              <a:solidFill>
                <a:schemeClr val="bg1"/>
              </a:solidFill>
            </a:endParaRPr>
          </a:p>
        </p:txBody>
      </p:sp>
      <p:sp>
        <p:nvSpPr>
          <p:cNvPr id="7" name="Tijdelijke aanduiding voor inhoud 2">
            <a:extLst>
              <a:ext uri="{FF2B5EF4-FFF2-40B4-BE49-F238E27FC236}">
                <a16:creationId xmlns:a16="http://schemas.microsoft.com/office/drawing/2014/main" id="{7E0AE6AD-324C-44F8-A681-7CEB1B83DDD3}"/>
              </a:ext>
            </a:extLst>
          </p:cNvPr>
          <p:cNvSpPr txBox="1">
            <a:spLocks/>
          </p:cNvSpPr>
          <p:nvPr/>
        </p:nvSpPr>
        <p:spPr>
          <a:xfrm>
            <a:off x="965201" y="3810000"/>
            <a:ext cx="3363974" cy="21717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solidFill>
                  <a:srgbClr val="99CCFF"/>
                </a:solidFill>
              </a:rPr>
              <a:t>Door middel van economische groei kan een land haar bevolking laten voldoen in de basisbehoeften. Wel dient die groei gelijklopend te zijn met de bevolkingstoename.</a:t>
            </a:r>
          </a:p>
        </p:txBody>
      </p:sp>
      <p:pic>
        <p:nvPicPr>
          <p:cNvPr id="5" name="Audio 4">
            <a:hlinkClick r:id="" action="ppaction://media"/>
            <a:extLst>
              <a:ext uri="{FF2B5EF4-FFF2-40B4-BE49-F238E27FC236}">
                <a16:creationId xmlns:a16="http://schemas.microsoft.com/office/drawing/2014/main" id="{3E24829F-F36A-4116-9558-D47A89C96EE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8800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570AE-688F-4D02-AA31-1B95C8D02FED}"/>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3 uitgangspunten</a:t>
            </a:r>
          </a:p>
        </p:txBody>
      </p:sp>
      <p:sp>
        <p:nvSpPr>
          <p:cNvPr id="14" name="Rectangle 13">
            <a:extLst>
              <a:ext uri="{FF2B5EF4-FFF2-40B4-BE49-F238E27FC236}">
                <a16:creationId xmlns:a16="http://schemas.microsoft.com/office/drawing/2014/main" id="{F7DD4F16-A929-482C-B168-3873842545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8C4A220-E978-44DF-B951-44ABBA04D1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speelgoed, tekening&#10;&#10;Automatisch gegenereerde beschrijving">
            <a:hlinkClick r:id="rId5" action="ppaction://hlinksldjump"/>
            <a:extLst>
              <a:ext uri="{FF2B5EF4-FFF2-40B4-BE49-F238E27FC236}">
                <a16:creationId xmlns:a16="http://schemas.microsoft.com/office/drawing/2014/main" id="{E0741D92-93A9-43FE-A422-F4C3B64E573C}"/>
              </a:ext>
            </a:extLst>
          </p:cNvPr>
          <p:cNvPicPr>
            <a:picLocks noChangeAspect="1"/>
          </p:cNvPicPr>
          <p:nvPr/>
        </p:nvPicPr>
        <p:blipFill rotWithShape="1">
          <a:blip r:embed="rId6"/>
          <a:srcRect l="42650" r="4" b="2"/>
          <a:stretch/>
        </p:blipFill>
        <p:spPr>
          <a:xfrm>
            <a:off x="970789" y="970704"/>
            <a:ext cx="3305890" cy="2651760"/>
          </a:xfrm>
          <a:prstGeom prst="rect">
            <a:avLst/>
          </a:prstGeom>
        </p:spPr>
      </p:pic>
      <p:pic>
        <p:nvPicPr>
          <p:cNvPr id="9" name="Afbeelding 8">
            <a:hlinkClick r:id="rId7" action="ppaction://hlinksldjump"/>
            <a:extLst>
              <a:ext uri="{FF2B5EF4-FFF2-40B4-BE49-F238E27FC236}">
                <a16:creationId xmlns:a16="http://schemas.microsoft.com/office/drawing/2014/main" id="{39AA74B1-7D0C-49D7-80CC-7F652F8EF2DE}"/>
              </a:ext>
            </a:extLst>
          </p:cNvPr>
          <p:cNvPicPr>
            <a:picLocks noChangeAspect="1"/>
          </p:cNvPicPr>
          <p:nvPr/>
        </p:nvPicPr>
        <p:blipFill rotWithShape="1">
          <a:blip r:embed="rId8"/>
          <a:srcRect t="5738" r="-1" b="14370"/>
          <a:stretch/>
        </p:blipFill>
        <p:spPr>
          <a:xfrm>
            <a:off x="4434554" y="970705"/>
            <a:ext cx="3319243" cy="2651760"/>
          </a:xfrm>
          <a:prstGeom prst="rect">
            <a:avLst/>
          </a:prstGeom>
        </p:spPr>
      </p:pic>
      <p:pic>
        <p:nvPicPr>
          <p:cNvPr id="7" name="Afbeelding 6" descr="Afbeelding met kamer&#10;&#10;Automatisch gegenereerde beschrijving">
            <a:hlinkClick r:id="rId9" action="ppaction://hlinksldjump"/>
            <a:extLst>
              <a:ext uri="{FF2B5EF4-FFF2-40B4-BE49-F238E27FC236}">
                <a16:creationId xmlns:a16="http://schemas.microsoft.com/office/drawing/2014/main" id="{DC907F2D-F7EC-4DD7-A5EA-87CD55395F9C}"/>
              </a:ext>
            </a:extLst>
          </p:cNvPr>
          <p:cNvPicPr>
            <a:picLocks noChangeAspect="1"/>
          </p:cNvPicPr>
          <p:nvPr/>
        </p:nvPicPr>
        <p:blipFill rotWithShape="1">
          <a:blip r:embed="rId10"/>
          <a:srcRect l="9622" r="13648" b="3"/>
          <a:stretch/>
        </p:blipFill>
        <p:spPr>
          <a:xfrm>
            <a:off x="7911673" y="970705"/>
            <a:ext cx="3309539" cy="2663308"/>
          </a:xfrm>
          <a:prstGeom prst="rect">
            <a:avLst/>
          </a:prstGeom>
        </p:spPr>
      </p:pic>
      <p:pic>
        <p:nvPicPr>
          <p:cNvPr id="3" name="Audio 2">
            <a:hlinkClick r:id="" action="ppaction://media"/>
            <a:extLst>
              <a:ext uri="{FF2B5EF4-FFF2-40B4-BE49-F238E27FC236}">
                <a16:creationId xmlns:a16="http://schemas.microsoft.com/office/drawing/2014/main" id="{0E5A1B8F-4601-4EDE-83D4-50C0621D6E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345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tekening&#10;&#10;Automatisch gegenereerde beschrijving">
            <a:extLst>
              <a:ext uri="{FF2B5EF4-FFF2-40B4-BE49-F238E27FC236}">
                <a16:creationId xmlns:a16="http://schemas.microsoft.com/office/drawing/2014/main" id="{0771B578-2096-400E-AA08-31C5AD17978D}"/>
              </a:ext>
            </a:extLst>
          </p:cNvPr>
          <p:cNvPicPr>
            <a:picLocks noChangeAspect="1"/>
          </p:cNvPicPr>
          <p:nvPr/>
        </p:nvPicPr>
        <p:blipFill rotWithShape="1">
          <a:blip r:embed="rId6">
            <a:alphaModFix amt="40000"/>
          </a:blip>
          <a:srcRect t="15593" b="138"/>
          <a:stretch/>
        </p:blipFill>
        <p:spPr>
          <a:xfrm>
            <a:off x="20" y="10"/>
            <a:ext cx="12191980" cy="6857990"/>
          </a:xfrm>
          <a:prstGeom prst="rect">
            <a:avLst/>
          </a:prstGeom>
        </p:spPr>
      </p:pic>
      <p:sp>
        <p:nvSpPr>
          <p:cNvPr id="2" name="Titel 1">
            <a:extLst>
              <a:ext uri="{FF2B5EF4-FFF2-40B4-BE49-F238E27FC236}">
                <a16:creationId xmlns:a16="http://schemas.microsoft.com/office/drawing/2014/main" id="{CF6BB8E3-FD40-418E-A454-AF732902A85D}"/>
              </a:ext>
            </a:extLst>
          </p:cNvPr>
          <p:cNvSpPr>
            <a:spLocks noGrp="1"/>
          </p:cNvSpPr>
          <p:nvPr>
            <p:ph type="title"/>
          </p:nvPr>
        </p:nvSpPr>
        <p:spPr>
          <a:xfrm>
            <a:off x="2231136" y="964692"/>
            <a:ext cx="7729728" cy="1188720"/>
          </a:xfrm>
          <a:noFill/>
          <a:ln>
            <a:solidFill>
              <a:srgbClr val="FFFFFF"/>
            </a:solidFill>
          </a:ln>
        </p:spPr>
        <p:txBody>
          <a:bodyPr>
            <a:normAutofit/>
          </a:bodyPr>
          <a:lstStyle/>
          <a:p>
            <a:r>
              <a:rPr lang="nl-BE">
                <a:solidFill>
                  <a:schemeClr val="tx1"/>
                </a:solidFill>
              </a:rPr>
              <a:t>Economische groei</a:t>
            </a:r>
          </a:p>
        </p:txBody>
      </p:sp>
      <p:sp>
        <p:nvSpPr>
          <p:cNvPr id="3" name="Tijdelijke aanduiding voor inhoud 2">
            <a:extLst>
              <a:ext uri="{FF2B5EF4-FFF2-40B4-BE49-F238E27FC236}">
                <a16:creationId xmlns:a16="http://schemas.microsoft.com/office/drawing/2014/main" id="{56594D60-8BA0-46EA-A06D-B246F7A43D28}"/>
              </a:ext>
            </a:extLst>
          </p:cNvPr>
          <p:cNvSpPr>
            <a:spLocks noGrp="1"/>
          </p:cNvSpPr>
          <p:nvPr>
            <p:ph idx="1"/>
          </p:nvPr>
        </p:nvSpPr>
        <p:spPr>
          <a:xfrm>
            <a:off x="2231136" y="2638044"/>
            <a:ext cx="7729728" cy="3101983"/>
          </a:xfrm>
        </p:spPr>
        <p:txBody>
          <a:bodyPr>
            <a:normAutofit/>
          </a:bodyPr>
          <a:lstStyle/>
          <a:p>
            <a:r>
              <a:rPr lang="nl-BE" dirty="0"/>
              <a:t>Is economische groei noodzakelijk op lange termijn?</a:t>
            </a:r>
          </a:p>
          <a:p>
            <a:endParaRPr lang="nl-BE" dirty="0"/>
          </a:p>
        </p:txBody>
      </p:sp>
      <p:sp>
        <p:nvSpPr>
          <p:cNvPr id="4" name="Tijdelijke aanduiding voor inhoud 2">
            <a:extLst>
              <a:ext uri="{FF2B5EF4-FFF2-40B4-BE49-F238E27FC236}">
                <a16:creationId xmlns:a16="http://schemas.microsoft.com/office/drawing/2014/main" id="{88A367F1-DF21-481E-A2CD-DEBBCD8AEFB7}"/>
              </a:ext>
            </a:extLst>
          </p:cNvPr>
          <p:cNvSpPr txBox="1">
            <a:spLocks/>
          </p:cNvSpPr>
          <p:nvPr/>
        </p:nvSpPr>
        <p:spPr>
          <a:xfrm>
            <a:off x="2756398" y="3083459"/>
            <a:ext cx="7729728" cy="104465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t>Ja, want EG creëert welvaart in een land. Toch zijn er meerdere aspecten nodig om welvaart te realiseren, zoals een deugdelijk bestuur, onderwijs …</a:t>
            </a:r>
          </a:p>
          <a:p>
            <a:endParaRPr lang="nl-BE" dirty="0"/>
          </a:p>
        </p:txBody>
      </p:sp>
      <p:pic>
        <p:nvPicPr>
          <p:cNvPr id="5" name="Audio 4">
            <a:hlinkClick r:id="" action="ppaction://media"/>
            <a:extLst>
              <a:ext uri="{FF2B5EF4-FFF2-40B4-BE49-F238E27FC236}">
                <a16:creationId xmlns:a16="http://schemas.microsoft.com/office/drawing/2014/main" id="{1020F6C8-4A1B-461B-9FA2-13F0EC7550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761432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26AF7-9AC1-49A4-8F89-2C63E1C0A0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4F7BB17-E68E-404E-8641-D6B4455A250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Actueel! </a:t>
            </a:r>
          </a:p>
        </p:txBody>
      </p:sp>
      <p:pic>
        <p:nvPicPr>
          <p:cNvPr id="6" name="Afbeelding 5">
            <a:extLst>
              <a:ext uri="{FF2B5EF4-FFF2-40B4-BE49-F238E27FC236}">
                <a16:creationId xmlns:a16="http://schemas.microsoft.com/office/drawing/2014/main" id="{65DD0F79-F291-4BFE-AD63-09FBA850B91F}"/>
              </a:ext>
            </a:extLst>
          </p:cNvPr>
          <p:cNvPicPr>
            <a:picLocks noChangeAspect="1"/>
          </p:cNvPicPr>
          <p:nvPr/>
        </p:nvPicPr>
        <p:blipFill>
          <a:blip r:embed="rId5"/>
          <a:stretch>
            <a:fillRect/>
          </a:stretch>
        </p:blipFill>
        <p:spPr>
          <a:xfrm>
            <a:off x="7126007" y="349795"/>
            <a:ext cx="3465793" cy="3777431"/>
          </a:xfrm>
          <a:prstGeom prst="rect">
            <a:avLst/>
          </a:prstGeom>
        </p:spPr>
      </p:pic>
      <p:pic>
        <p:nvPicPr>
          <p:cNvPr id="5" name="Afbeelding 4" descr="Afbeelding met schermafbeelding&#10;&#10;Automatisch gegenereerde beschrijving">
            <a:extLst>
              <a:ext uri="{FF2B5EF4-FFF2-40B4-BE49-F238E27FC236}">
                <a16:creationId xmlns:a16="http://schemas.microsoft.com/office/drawing/2014/main" id="{56F846A7-C907-41E8-89A2-9753E50D27E9}"/>
              </a:ext>
            </a:extLst>
          </p:cNvPr>
          <p:cNvPicPr>
            <a:picLocks noChangeAspect="1"/>
          </p:cNvPicPr>
          <p:nvPr/>
        </p:nvPicPr>
        <p:blipFill>
          <a:blip r:embed="rId6"/>
          <a:stretch>
            <a:fillRect/>
          </a:stretch>
        </p:blipFill>
        <p:spPr>
          <a:xfrm>
            <a:off x="1454186" y="654440"/>
            <a:ext cx="5671821" cy="2892628"/>
          </a:xfrm>
          <a:prstGeom prst="rect">
            <a:avLst/>
          </a:prstGeom>
        </p:spPr>
      </p:pic>
      <p:sp>
        <p:nvSpPr>
          <p:cNvPr id="7" name="Rechthoek 6">
            <a:extLst>
              <a:ext uri="{FF2B5EF4-FFF2-40B4-BE49-F238E27FC236}">
                <a16:creationId xmlns:a16="http://schemas.microsoft.com/office/drawing/2014/main" id="{6599D846-2A61-4816-94EE-89B0676D8F7E}"/>
              </a:ext>
            </a:extLst>
          </p:cNvPr>
          <p:cNvSpPr/>
          <p:nvPr/>
        </p:nvSpPr>
        <p:spPr>
          <a:xfrm>
            <a:off x="0" y="6587290"/>
            <a:ext cx="10637856" cy="307777"/>
          </a:xfrm>
          <a:prstGeom prst="rect">
            <a:avLst/>
          </a:prstGeom>
        </p:spPr>
        <p:txBody>
          <a:bodyPr wrap="square">
            <a:spAutoFit/>
          </a:bodyPr>
          <a:lstStyle/>
          <a:p>
            <a:r>
              <a:rPr lang="nl-BE" sz="1400" dirty="0"/>
              <a:t>https://www.vrt.be/vrtnws/nl/2020/04/14/imf-ziet-belgische-economie-dit-jaar-met-6-9-procent-krimpen/</a:t>
            </a:r>
          </a:p>
        </p:txBody>
      </p:sp>
      <p:pic>
        <p:nvPicPr>
          <p:cNvPr id="3" name="Audio 2">
            <a:hlinkClick r:id="" action="ppaction://media"/>
            <a:extLst>
              <a:ext uri="{FF2B5EF4-FFF2-40B4-BE49-F238E27FC236}">
                <a16:creationId xmlns:a16="http://schemas.microsoft.com/office/drawing/2014/main" id="{34AE0381-F00D-4357-8C2A-4547EACFC8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269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CD28B-1EE2-4291-BB83-5E2E9BB7EB07}"/>
              </a:ext>
            </a:extLst>
          </p:cNvPr>
          <p:cNvSpPr>
            <a:spLocks noGrp="1"/>
          </p:cNvSpPr>
          <p:nvPr>
            <p:ph type="title"/>
          </p:nvPr>
        </p:nvSpPr>
        <p:spPr/>
        <p:txBody>
          <a:bodyPr/>
          <a:lstStyle/>
          <a:p>
            <a:r>
              <a:rPr lang="nl-NL" dirty="0">
                <a:solidFill>
                  <a:schemeClr val="tx1"/>
                </a:solidFill>
                <a:hlinkClick r:id="rId5" action="ppaction://hlinksldjump">
                  <a:extLst>
                    <a:ext uri="{A12FA001-AC4F-418D-AE19-62706E023703}">
                      <ahyp:hlinkClr xmlns:ahyp="http://schemas.microsoft.com/office/drawing/2018/hyperlinkcolor" xmlns="" val="tx"/>
                    </a:ext>
                  </a:extLst>
                </a:hlinkClick>
              </a:rPr>
              <a:t>Oefening: artikel</a:t>
            </a:r>
            <a:endParaRPr lang="nl-BE" dirty="0">
              <a:solidFill>
                <a:schemeClr val="tx1"/>
              </a:solidFill>
              <a:hlinkClick r:id="rId5" action="ppaction://hlinksldjump">
                <a:extLst>
                  <a:ext uri="{A12FA001-AC4F-418D-AE19-62706E023703}">
                    <ahyp:hlinkClr xmlns:ahyp="http://schemas.microsoft.com/office/drawing/2018/hyperlinkcolor" xmlns="" val="tx"/>
                  </a:ext>
                </a:extLst>
              </a:hlinkClick>
            </a:endParaRPr>
          </a:p>
        </p:txBody>
      </p:sp>
      <p:graphicFrame>
        <p:nvGraphicFramePr>
          <p:cNvPr id="4" name="Tabel 4">
            <a:extLst>
              <a:ext uri="{FF2B5EF4-FFF2-40B4-BE49-F238E27FC236}">
                <a16:creationId xmlns:a16="http://schemas.microsoft.com/office/drawing/2014/main" id="{BFE3FA00-277A-4694-94A7-24C189B4DBA0}"/>
              </a:ext>
            </a:extLst>
          </p:cNvPr>
          <p:cNvGraphicFramePr>
            <a:graphicFrameLocks noGrp="1"/>
          </p:cNvGraphicFramePr>
          <p:nvPr>
            <p:extLst>
              <p:ext uri="{D42A27DB-BD31-4B8C-83A1-F6EECF244321}">
                <p14:modId xmlns:p14="http://schemas.microsoft.com/office/powerpoint/2010/main" val="2627242652"/>
              </p:ext>
            </p:extLst>
          </p:nvPr>
        </p:nvGraphicFramePr>
        <p:xfrm>
          <a:off x="2136000" y="2601733"/>
          <a:ext cx="7920000" cy="2834640"/>
        </p:xfrm>
        <a:graphic>
          <a:graphicData uri="http://schemas.openxmlformats.org/drawingml/2006/table">
            <a:tbl>
              <a:tblPr firstRow="1" bandRow="1">
                <a:tableStyleId>{16D9F66E-5EB9-4882-86FB-DCBF35E3C3E4}</a:tableStyleId>
              </a:tblPr>
              <a:tblGrid>
                <a:gridCol w="4320000">
                  <a:extLst>
                    <a:ext uri="{9D8B030D-6E8A-4147-A177-3AD203B41FA5}">
                      <a16:colId xmlns:a16="http://schemas.microsoft.com/office/drawing/2014/main" val="3323811779"/>
                    </a:ext>
                  </a:extLst>
                </a:gridCol>
                <a:gridCol w="1800000">
                  <a:extLst>
                    <a:ext uri="{9D8B030D-6E8A-4147-A177-3AD203B41FA5}">
                      <a16:colId xmlns:a16="http://schemas.microsoft.com/office/drawing/2014/main" val="1459571205"/>
                    </a:ext>
                  </a:extLst>
                </a:gridCol>
                <a:gridCol w="1800000">
                  <a:extLst>
                    <a:ext uri="{9D8B030D-6E8A-4147-A177-3AD203B41FA5}">
                      <a16:colId xmlns:a16="http://schemas.microsoft.com/office/drawing/2014/main" val="2087261813"/>
                    </a:ext>
                  </a:extLst>
                </a:gridCol>
              </a:tblGrid>
              <a:tr h="497035">
                <a:tc>
                  <a:txBody>
                    <a:bodyPr/>
                    <a:lstStyle/>
                    <a:p>
                      <a:r>
                        <a:rPr lang="nl-NL" b="0" dirty="0"/>
                        <a:t>In 2019, groeide de Belgische economie 6,9%.</a:t>
                      </a:r>
                      <a:endParaRPr lang="nl-BE" b="0" dirty="0"/>
                    </a:p>
                  </a:txBody>
                  <a:tcPr/>
                </a:tc>
                <a:tc>
                  <a:txBody>
                    <a:bodyPr/>
                    <a:lstStyle/>
                    <a:p>
                      <a:pPr algn="ctr"/>
                      <a:r>
                        <a:rPr lang="nl-NL" b="0" dirty="0">
                          <a:solidFill>
                            <a:schemeClr val="tx1"/>
                          </a:solidFill>
                          <a:hlinkClick r:id="rId6" action="ppaction://hlinksldjump">
                            <a:extLst>
                              <a:ext uri="{A12FA001-AC4F-418D-AE19-62706E023703}">
                                <ahyp:hlinkClr xmlns:ahyp="http://schemas.microsoft.com/office/drawing/2018/hyperlinkcolor" xmlns="" val="tx"/>
                              </a:ext>
                            </a:extLst>
                          </a:hlinkClick>
                        </a:rPr>
                        <a:t>JUIST</a:t>
                      </a:r>
                      <a:endParaRPr lang="nl-BE" b="0" dirty="0">
                        <a:solidFill>
                          <a:schemeClr val="tx1"/>
                        </a:solidFill>
                      </a:endParaRPr>
                    </a:p>
                  </a:txBody>
                  <a:tcPr anchor="ctr"/>
                </a:tc>
                <a:tc>
                  <a:txBody>
                    <a:bodyPr/>
                    <a:lstStyle/>
                    <a:p>
                      <a:pPr algn="ctr"/>
                      <a:r>
                        <a:rPr lang="nl-NL" b="0" dirty="0">
                          <a:solidFill>
                            <a:schemeClr val="tx1"/>
                          </a:solidFill>
                          <a:hlinkClick r:id="rId7" action="ppaction://hlinksldjump">
                            <a:extLst>
                              <a:ext uri="{A12FA001-AC4F-418D-AE19-62706E023703}">
                                <ahyp:hlinkClr xmlns:ahyp="http://schemas.microsoft.com/office/drawing/2018/hyperlinkcolor" xmlns="" val="tx"/>
                              </a:ext>
                            </a:extLst>
                          </a:hlinkClick>
                        </a:rPr>
                        <a:t>FOUT</a:t>
                      </a:r>
                      <a:endParaRPr lang="nl-BE" b="0" dirty="0">
                        <a:solidFill>
                          <a:schemeClr val="tx1"/>
                        </a:solidFill>
                      </a:endParaRPr>
                    </a:p>
                  </a:txBody>
                  <a:tcPr anchor="ctr"/>
                </a:tc>
                <a:extLst>
                  <a:ext uri="{0D108BD9-81ED-4DB2-BD59-A6C34878D82A}">
                    <a16:rowId xmlns:a16="http://schemas.microsoft.com/office/drawing/2014/main" val="2172934813"/>
                  </a:ext>
                </a:extLst>
              </a:tr>
              <a:tr h="497035">
                <a:tc>
                  <a:txBody>
                    <a:bodyPr/>
                    <a:lstStyle/>
                    <a:p>
                      <a:r>
                        <a:rPr lang="nl-NL" dirty="0"/>
                        <a:t>In 2021 zakt de werkloosheidsgraad onder 7%.</a:t>
                      </a:r>
                      <a:endParaRPr lang="nl-BE" dirty="0"/>
                    </a:p>
                  </a:txBody>
                  <a:tcPr/>
                </a:tc>
                <a:tc>
                  <a:txBody>
                    <a:bodyPr/>
                    <a:lstStyle/>
                    <a:p>
                      <a:pPr algn="ctr"/>
                      <a:r>
                        <a:rPr lang="nl-NL" dirty="0">
                          <a:solidFill>
                            <a:schemeClr val="tx1"/>
                          </a:solidFill>
                          <a:hlinkClick r:id="rId7" action="ppaction://hlinksldjump">
                            <a:extLst>
                              <a:ext uri="{A12FA001-AC4F-418D-AE19-62706E023703}">
                                <ahyp:hlinkClr xmlns:ahyp="http://schemas.microsoft.com/office/drawing/2018/hyperlinkcolor" xmlns="" val="tx"/>
                              </a:ext>
                            </a:extLst>
                          </a:hlinkClick>
                        </a:rPr>
                        <a:t>JUIST</a:t>
                      </a:r>
                      <a:endParaRPr lang="nl-BE" dirty="0">
                        <a:solidFill>
                          <a:schemeClr val="tx1"/>
                        </a:solidFill>
                      </a:endParaRPr>
                    </a:p>
                  </a:txBody>
                  <a:tcPr anchor="ctr"/>
                </a:tc>
                <a:tc>
                  <a:txBody>
                    <a:bodyPr/>
                    <a:lstStyle/>
                    <a:p>
                      <a:pPr algn="ctr"/>
                      <a:r>
                        <a:rPr lang="nl-NL" dirty="0">
                          <a:solidFill>
                            <a:schemeClr val="tx1"/>
                          </a:solidFill>
                          <a:hlinkClick r:id="rId6" action="ppaction://hlinksldjump">
                            <a:extLst>
                              <a:ext uri="{A12FA001-AC4F-418D-AE19-62706E023703}">
                                <ahyp:hlinkClr xmlns:ahyp="http://schemas.microsoft.com/office/drawing/2018/hyperlinkcolor" xmlns="" val="tx"/>
                              </a:ext>
                            </a:extLst>
                          </a:hlinkClick>
                        </a:rPr>
                        <a:t>FOUT</a:t>
                      </a:r>
                      <a:endParaRPr lang="nl-BE" dirty="0">
                        <a:solidFill>
                          <a:schemeClr val="tx1"/>
                        </a:solidFill>
                      </a:endParaRPr>
                    </a:p>
                  </a:txBody>
                  <a:tcPr anchor="ctr"/>
                </a:tc>
                <a:extLst>
                  <a:ext uri="{0D108BD9-81ED-4DB2-BD59-A6C34878D82A}">
                    <a16:rowId xmlns:a16="http://schemas.microsoft.com/office/drawing/2014/main" val="759788057"/>
                  </a:ext>
                </a:extLst>
              </a:tr>
              <a:tr h="497035">
                <a:tc>
                  <a:txBody>
                    <a:bodyPr/>
                    <a:lstStyle/>
                    <a:p>
                      <a:r>
                        <a:rPr lang="nl-NL" dirty="0"/>
                        <a:t>Groeilanden zoals Turkije hebben het makkelijker hun economie opnieuw op te bouwen. </a:t>
                      </a:r>
                      <a:endParaRPr lang="nl-BE" dirty="0"/>
                    </a:p>
                  </a:txBody>
                  <a:tcPr/>
                </a:tc>
                <a:tc>
                  <a:txBody>
                    <a:bodyPr/>
                    <a:lstStyle/>
                    <a:p>
                      <a:pPr algn="ctr"/>
                      <a:r>
                        <a:rPr lang="nl-NL" dirty="0">
                          <a:solidFill>
                            <a:schemeClr val="tx1"/>
                          </a:solidFill>
                          <a:hlinkClick r:id="rId6" action="ppaction://hlinksldjump">
                            <a:extLst>
                              <a:ext uri="{A12FA001-AC4F-418D-AE19-62706E023703}">
                                <ahyp:hlinkClr xmlns:ahyp="http://schemas.microsoft.com/office/drawing/2018/hyperlinkcolor" xmlns="" val="tx"/>
                              </a:ext>
                            </a:extLst>
                          </a:hlinkClick>
                        </a:rPr>
                        <a:t>JUIST</a:t>
                      </a:r>
                      <a:endParaRPr lang="nl-BE" dirty="0">
                        <a:solidFill>
                          <a:schemeClr val="tx1"/>
                        </a:solidFill>
                      </a:endParaRPr>
                    </a:p>
                  </a:txBody>
                  <a:tcPr anchor="ctr"/>
                </a:tc>
                <a:tc>
                  <a:txBody>
                    <a:bodyPr/>
                    <a:lstStyle/>
                    <a:p>
                      <a:pPr algn="ctr"/>
                      <a:r>
                        <a:rPr lang="nl-NL" dirty="0">
                          <a:solidFill>
                            <a:schemeClr val="tx1"/>
                          </a:solidFill>
                          <a:hlinkClick r:id="rId7" action="ppaction://hlinksldjump">
                            <a:extLst>
                              <a:ext uri="{A12FA001-AC4F-418D-AE19-62706E023703}">
                                <ahyp:hlinkClr xmlns:ahyp="http://schemas.microsoft.com/office/drawing/2018/hyperlinkcolor" xmlns="" val="tx"/>
                              </a:ext>
                            </a:extLst>
                          </a:hlinkClick>
                        </a:rPr>
                        <a:t>FOUT</a:t>
                      </a:r>
                      <a:endParaRPr lang="nl-BE" dirty="0">
                        <a:solidFill>
                          <a:schemeClr val="tx1"/>
                        </a:solidFill>
                      </a:endParaRPr>
                    </a:p>
                  </a:txBody>
                  <a:tcPr anchor="ctr"/>
                </a:tc>
                <a:extLst>
                  <a:ext uri="{0D108BD9-81ED-4DB2-BD59-A6C34878D82A}">
                    <a16:rowId xmlns:a16="http://schemas.microsoft.com/office/drawing/2014/main" val="91783148"/>
                  </a:ext>
                </a:extLst>
              </a:tr>
              <a:tr h="497035">
                <a:tc>
                  <a:txBody>
                    <a:bodyPr/>
                    <a:lstStyle/>
                    <a:p>
                      <a:r>
                        <a:rPr lang="nl-NL" dirty="0"/>
                        <a:t>Voor de eurozone verwacht het IMF een herstel van 5,8%.</a:t>
                      </a:r>
                      <a:endParaRPr lang="nl-BE" dirty="0"/>
                    </a:p>
                  </a:txBody>
                  <a:tcPr/>
                </a:tc>
                <a:tc>
                  <a:txBody>
                    <a:bodyPr/>
                    <a:lstStyle/>
                    <a:p>
                      <a:pPr algn="ctr"/>
                      <a:r>
                        <a:rPr lang="nl-NL" dirty="0">
                          <a:solidFill>
                            <a:schemeClr val="tx1"/>
                          </a:solidFill>
                          <a:hlinkClick r:id="rId6" action="ppaction://hlinksldjump">
                            <a:extLst>
                              <a:ext uri="{A12FA001-AC4F-418D-AE19-62706E023703}">
                                <ahyp:hlinkClr xmlns:ahyp="http://schemas.microsoft.com/office/drawing/2018/hyperlinkcolor" xmlns="" val="tx"/>
                              </a:ext>
                            </a:extLst>
                          </a:hlinkClick>
                        </a:rPr>
                        <a:t>JUIST</a:t>
                      </a:r>
                      <a:endParaRPr lang="nl-BE" dirty="0">
                        <a:solidFill>
                          <a:schemeClr val="tx1"/>
                        </a:solidFill>
                      </a:endParaRPr>
                    </a:p>
                  </a:txBody>
                  <a:tcPr anchor="ctr"/>
                </a:tc>
                <a:tc>
                  <a:txBody>
                    <a:bodyPr/>
                    <a:lstStyle/>
                    <a:p>
                      <a:pPr algn="ctr"/>
                      <a:r>
                        <a:rPr lang="nl-NL" dirty="0">
                          <a:solidFill>
                            <a:schemeClr val="tx1"/>
                          </a:solidFill>
                          <a:hlinkClick r:id="rId7" action="ppaction://hlinksldjump">
                            <a:extLst>
                              <a:ext uri="{A12FA001-AC4F-418D-AE19-62706E023703}">
                                <ahyp:hlinkClr xmlns:ahyp="http://schemas.microsoft.com/office/drawing/2018/hyperlinkcolor" xmlns="" val="tx"/>
                              </a:ext>
                            </a:extLst>
                          </a:hlinkClick>
                        </a:rPr>
                        <a:t>FOUT</a:t>
                      </a:r>
                      <a:endParaRPr lang="nl-BE" dirty="0">
                        <a:solidFill>
                          <a:schemeClr val="tx1"/>
                        </a:solidFill>
                      </a:endParaRPr>
                    </a:p>
                  </a:txBody>
                  <a:tcPr anchor="ctr"/>
                </a:tc>
                <a:extLst>
                  <a:ext uri="{0D108BD9-81ED-4DB2-BD59-A6C34878D82A}">
                    <a16:rowId xmlns:a16="http://schemas.microsoft.com/office/drawing/2014/main" val="635663704"/>
                  </a:ext>
                </a:extLst>
              </a:tr>
            </a:tbl>
          </a:graphicData>
        </a:graphic>
      </p:graphicFrame>
      <p:pic>
        <p:nvPicPr>
          <p:cNvPr id="3" name="Audio 2">
            <a:hlinkClick r:id="" action="ppaction://media"/>
            <a:extLst>
              <a:ext uri="{FF2B5EF4-FFF2-40B4-BE49-F238E27FC236}">
                <a16:creationId xmlns:a16="http://schemas.microsoft.com/office/drawing/2014/main" id="{74CF0281-BB84-49C3-A1D7-3BA5C6ABFA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691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51741-CB44-4457-B429-3EDA80E5E85B}"/>
              </a:ext>
            </a:extLst>
          </p:cNvPr>
          <p:cNvSpPr>
            <a:spLocks noGrp="1"/>
          </p:cNvSpPr>
          <p:nvPr>
            <p:ph type="title"/>
          </p:nvPr>
        </p:nvSpPr>
        <p:spPr>
          <a:xfrm>
            <a:off x="2056599" y="587920"/>
            <a:ext cx="8078798" cy="1188720"/>
          </a:xfrm>
        </p:spPr>
        <p:txBody>
          <a:bodyPr/>
          <a:lstStyle/>
          <a:p>
            <a:r>
              <a:rPr lang="nl-BE" dirty="0"/>
              <a:t>Wat laat het bbp in constante prijzen buiten beschouwing?</a:t>
            </a:r>
          </a:p>
        </p:txBody>
      </p:sp>
      <p:sp>
        <p:nvSpPr>
          <p:cNvPr id="4" name="Rechthoek 3">
            <a:hlinkClick r:id="rId4" action="ppaction://hlinksldjump"/>
            <a:extLst>
              <a:ext uri="{FF2B5EF4-FFF2-40B4-BE49-F238E27FC236}">
                <a16:creationId xmlns:a16="http://schemas.microsoft.com/office/drawing/2014/main" id="{3F3EFA2D-618C-4D5B-BC53-E1C1866E3F58}"/>
              </a:ext>
            </a:extLst>
          </p:cNvPr>
          <p:cNvSpPr/>
          <p:nvPr/>
        </p:nvSpPr>
        <p:spPr>
          <a:xfrm>
            <a:off x="3024186" y="2293609"/>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De economische groei</a:t>
            </a:r>
          </a:p>
        </p:txBody>
      </p:sp>
      <p:sp>
        <p:nvSpPr>
          <p:cNvPr id="5" name="Rechthoek 4">
            <a:hlinkClick r:id="rId4" action="ppaction://hlinksldjump"/>
            <a:extLst>
              <a:ext uri="{FF2B5EF4-FFF2-40B4-BE49-F238E27FC236}">
                <a16:creationId xmlns:a16="http://schemas.microsoft.com/office/drawing/2014/main" id="{C6A777F8-0AB0-4121-8745-6C79CD1B3C7E}"/>
              </a:ext>
            </a:extLst>
          </p:cNvPr>
          <p:cNvSpPr/>
          <p:nvPr/>
        </p:nvSpPr>
        <p:spPr>
          <a:xfrm>
            <a:off x="3024186" y="3711077"/>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De geproduceerde hoeveelheid goederen</a:t>
            </a:r>
          </a:p>
        </p:txBody>
      </p:sp>
      <p:sp>
        <p:nvSpPr>
          <p:cNvPr id="6" name="Rechthoek 5">
            <a:hlinkClick r:id="rId5" action="ppaction://hlinksldjump"/>
            <a:extLst>
              <a:ext uri="{FF2B5EF4-FFF2-40B4-BE49-F238E27FC236}">
                <a16:creationId xmlns:a16="http://schemas.microsoft.com/office/drawing/2014/main" id="{A639A8D9-9685-4518-94FB-35572772B861}"/>
              </a:ext>
            </a:extLst>
          </p:cNvPr>
          <p:cNvSpPr/>
          <p:nvPr/>
        </p:nvSpPr>
        <p:spPr>
          <a:xfrm>
            <a:off x="3024186" y="5128545"/>
            <a:ext cx="6143625" cy="9906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De prijswijzigingen</a:t>
            </a:r>
          </a:p>
        </p:txBody>
      </p:sp>
      <p:pic>
        <p:nvPicPr>
          <p:cNvPr id="3" name="Audio 2">
            <a:hlinkClick r:id="" action="ppaction://media"/>
            <a:extLst>
              <a:ext uri="{FF2B5EF4-FFF2-40B4-BE49-F238E27FC236}">
                <a16:creationId xmlns:a16="http://schemas.microsoft.com/office/drawing/2014/main" id="{76B0F491-7AB3-457F-AC30-E7BEA5C409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60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descr="Afbeelding met lotion&#10;&#10;Automatisch gegenereerde beschrijving">
            <a:extLst>
              <a:ext uri="{FF2B5EF4-FFF2-40B4-BE49-F238E27FC236}">
                <a16:creationId xmlns:a16="http://schemas.microsoft.com/office/drawing/2014/main" id="{BE609CAD-809A-48D7-AF73-E4FC983E6074}"/>
              </a:ext>
            </a:extLst>
          </p:cNvPr>
          <p:cNvPicPr>
            <a:picLocks noGrp="1" noChangeAspect="1"/>
          </p:cNvPicPr>
          <p:nvPr>
            <p:ph idx="1"/>
          </p:nvPr>
        </p:nvPicPr>
        <p:blipFill>
          <a:blip r:embed="rId4"/>
          <a:stretch>
            <a:fillRect/>
          </a:stretch>
        </p:blipFill>
        <p:spPr>
          <a:xfrm>
            <a:off x="3379173" y="1271016"/>
            <a:ext cx="5889498" cy="4315968"/>
          </a:xfrm>
          <a:prstGeom prst="rect">
            <a:avLst/>
          </a:prstGeom>
        </p:spPr>
      </p:pic>
      <p:sp>
        <p:nvSpPr>
          <p:cNvPr id="22" name="Oval 17">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BFC7838-4D9C-436F-8350-BA5F747EB863}"/>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chorCtr="1">
            <a:normAutofit/>
          </a:bodyPr>
          <a:lstStyle/>
          <a:p>
            <a:r>
              <a:rPr lang="en-US" sz="2000" dirty="0">
                <a:solidFill>
                  <a:schemeClr val="bg1"/>
                </a:solidFill>
                <a:hlinkClick r:id="rId5" action="ppaction://hlinksldjump">
                  <a:extLst>
                    <a:ext uri="{A12FA001-AC4F-418D-AE19-62706E023703}">
                      <ahyp:hlinkClr xmlns:ahyp="http://schemas.microsoft.com/office/drawing/2018/hyperlinkcolor" xmlns="" val="tx"/>
                    </a:ext>
                  </a:extLst>
                </a:hlinkClick>
              </a:rPr>
              <a:t>Ga </a:t>
            </a:r>
            <a:r>
              <a:rPr lang="en-US" sz="2000" dirty="0" err="1">
                <a:solidFill>
                  <a:schemeClr val="bg1"/>
                </a:solidFill>
                <a:hlinkClick r:id="rId5" action="ppaction://hlinksldjump">
                  <a:extLst>
                    <a:ext uri="{A12FA001-AC4F-418D-AE19-62706E023703}">
                      <ahyp:hlinkClr xmlns:ahyp="http://schemas.microsoft.com/office/drawing/2018/hyperlinkcolor" xmlns="" val="tx"/>
                    </a:ext>
                  </a:extLst>
                </a:hlinkClick>
              </a:rPr>
              <a:t>terug</a:t>
            </a:r>
            <a:endParaRPr lang="en-US" sz="2000" dirty="0">
              <a:solidFill>
                <a:schemeClr val="bg1"/>
              </a:solidFill>
              <a:hlinkClick r:id="rId5" action="ppaction://hlinksldjump">
                <a:extLst>
                  <a:ext uri="{A12FA001-AC4F-418D-AE19-62706E023703}">
                    <ahyp:hlinkClr xmlns:ahyp="http://schemas.microsoft.com/office/drawing/2018/hyperlinkcolor" xmlns="" val="tx"/>
                  </a:ext>
                </a:extLst>
              </a:hlinkClick>
            </a:endParaRPr>
          </a:p>
        </p:txBody>
      </p:sp>
      <p:pic>
        <p:nvPicPr>
          <p:cNvPr id="3" name="Audio 2">
            <a:hlinkClick r:id="" action="ppaction://media"/>
            <a:extLst>
              <a:ext uri="{FF2B5EF4-FFF2-40B4-BE49-F238E27FC236}">
                <a16:creationId xmlns:a16="http://schemas.microsoft.com/office/drawing/2014/main" id="{FDCDA327-6E27-4E7D-970F-74D505AC9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97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object, klok&#10;&#10;Automatisch gegenereerde beschrijving">
            <a:extLst>
              <a:ext uri="{FF2B5EF4-FFF2-40B4-BE49-F238E27FC236}">
                <a16:creationId xmlns:a16="http://schemas.microsoft.com/office/drawing/2014/main" id="{B0C67076-C3FB-4B19-9AC5-7613306C9763}"/>
              </a:ext>
            </a:extLst>
          </p:cNvPr>
          <p:cNvPicPr>
            <a:picLocks noGrp="1" noChangeAspect="1"/>
          </p:cNvPicPr>
          <p:nvPr>
            <p:ph idx="1"/>
          </p:nvPr>
        </p:nvPicPr>
        <p:blipFill>
          <a:blip r:embed="rId4"/>
          <a:stretch>
            <a:fillRect/>
          </a:stretch>
        </p:blipFill>
        <p:spPr>
          <a:xfrm>
            <a:off x="3247647" y="1271016"/>
            <a:ext cx="6152550" cy="4315968"/>
          </a:xfrm>
          <a:prstGeom prst="rect">
            <a:avLst/>
          </a:prstGeom>
        </p:spPr>
      </p:pic>
      <p:sp>
        <p:nvSpPr>
          <p:cNvPr id="12" name="Oval 11">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4E83EE8-EFE6-4B5E-AD4E-029E2FBEE5FA}"/>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2000" dirty="0" err="1">
                <a:solidFill>
                  <a:schemeClr val="bg1"/>
                </a:solidFill>
                <a:hlinkClick r:id="rId5" action="ppaction://hlinksldjump">
                  <a:extLst>
                    <a:ext uri="{A12FA001-AC4F-418D-AE19-62706E023703}">
                      <ahyp:hlinkClr xmlns:ahyp="http://schemas.microsoft.com/office/drawing/2018/hyperlinkcolor" xmlns="" val="tx"/>
                    </a:ext>
                  </a:extLst>
                </a:hlinkClick>
              </a:rPr>
              <a:t>Goed</a:t>
            </a:r>
            <a:r>
              <a:rPr lang="en-US" sz="2000" dirty="0">
                <a:solidFill>
                  <a:schemeClr val="bg1"/>
                </a:solidFill>
                <a:hlinkClick r:id="rId5" action="ppaction://hlinksldjump">
                  <a:extLst>
                    <a:ext uri="{A12FA001-AC4F-418D-AE19-62706E023703}">
                      <ahyp:hlinkClr xmlns:ahyp="http://schemas.microsoft.com/office/drawing/2018/hyperlinkcolor" xmlns="" val="tx"/>
                    </a:ext>
                  </a:extLst>
                </a:hlinkClick>
              </a:rPr>
              <a:t> </a:t>
            </a:r>
            <a:r>
              <a:rPr lang="en-US" sz="1200" dirty="0" err="1">
                <a:solidFill>
                  <a:schemeClr val="bg1"/>
                </a:solidFill>
                <a:hlinkClick r:id="rId5" action="ppaction://hlinksldjump">
                  <a:extLst>
                    <a:ext uri="{A12FA001-AC4F-418D-AE19-62706E023703}">
                      <ahyp:hlinkClr xmlns:ahyp="http://schemas.microsoft.com/office/drawing/2018/hyperlinkcolor" xmlns="" val="tx"/>
                    </a:ext>
                  </a:extLst>
                </a:hlinkClick>
              </a:rPr>
              <a:t>gedaan</a:t>
            </a:r>
            <a:r>
              <a:rPr lang="en-US" sz="1200" dirty="0">
                <a:solidFill>
                  <a:schemeClr val="bg1"/>
                </a:solidFill>
                <a:hlinkClick r:id="rId5" action="ppaction://hlinksldjump">
                  <a:extLst>
                    <a:ext uri="{A12FA001-AC4F-418D-AE19-62706E023703}">
                      <ahyp:hlinkClr xmlns:ahyp="http://schemas.microsoft.com/office/drawing/2018/hyperlinkcolor" xmlns="" val="tx"/>
                    </a:ext>
                  </a:extLst>
                </a:hlinkClick>
              </a:rPr>
              <a:t>!</a:t>
            </a:r>
            <a:endParaRPr lang="en-US" sz="2000" dirty="0">
              <a:solidFill>
                <a:schemeClr val="bg1"/>
              </a:solidFill>
              <a:hlinkClick r:id="rId5" action="ppaction://hlinksldjump">
                <a:extLst>
                  <a:ext uri="{A12FA001-AC4F-418D-AE19-62706E023703}">
                    <ahyp:hlinkClr xmlns:ahyp="http://schemas.microsoft.com/office/drawing/2018/hyperlinkcolor" xmlns="" val="tx"/>
                  </a:ext>
                </a:extLst>
              </a:hlinkClick>
            </a:endParaRPr>
          </a:p>
        </p:txBody>
      </p:sp>
      <p:pic>
        <p:nvPicPr>
          <p:cNvPr id="3" name="Audio 2">
            <a:hlinkClick r:id="" action="ppaction://media"/>
            <a:extLst>
              <a:ext uri="{FF2B5EF4-FFF2-40B4-BE49-F238E27FC236}">
                <a16:creationId xmlns:a16="http://schemas.microsoft.com/office/drawing/2014/main" id="{35E3399E-DAF1-47B1-B86F-2B154932D6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2123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579DE7-4449-43EF-B577-BDAF7520E5CD}"/>
              </a:ext>
            </a:extLst>
          </p:cNvPr>
          <p:cNvSpPr>
            <a:spLocks noGrp="1"/>
          </p:cNvSpPr>
          <p:nvPr>
            <p:ph type="title"/>
          </p:nvPr>
        </p:nvSpPr>
        <p:spPr/>
        <p:txBody>
          <a:bodyPr/>
          <a:lstStyle/>
          <a:p>
            <a:r>
              <a:rPr lang="nl-BE" dirty="0"/>
              <a:t>Corona, pagina 322</a:t>
            </a:r>
          </a:p>
        </p:txBody>
      </p:sp>
      <p:sp>
        <p:nvSpPr>
          <p:cNvPr id="3" name="Tijdelijke aanduiding voor inhoud 2">
            <a:extLst>
              <a:ext uri="{FF2B5EF4-FFF2-40B4-BE49-F238E27FC236}">
                <a16:creationId xmlns:a16="http://schemas.microsoft.com/office/drawing/2014/main" id="{D8DB690F-6B3D-4708-9F2F-9EB6A6134A32}"/>
              </a:ext>
            </a:extLst>
          </p:cNvPr>
          <p:cNvSpPr>
            <a:spLocks noGrp="1"/>
          </p:cNvSpPr>
          <p:nvPr>
            <p:ph idx="1"/>
          </p:nvPr>
        </p:nvSpPr>
        <p:spPr>
          <a:xfrm>
            <a:off x="2231136" y="2638045"/>
            <a:ext cx="7729728" cy="602306"/>
          </a:xfrm>
        </p:spPr>
        <p:txBody>
          <a:bodyPr/>
          <a:lstStyle/>
          <a:p>
            <a:r>
              <a:rPr lang="nl-BE" dirty="0"/>
              <a:t>Haalt corona onze economie onderuit?</a:t>
            </a:r>
          </a:p>
        </p:txBody>
      </p:sp>
      <p:sp>
        <p:nvSpPr>
          <p:cNvPr id="4" name="Tijdelijke aanduiding voor inhoud 2">
            <a:extLst>
              <a:ext uri="{FF2B5EF4-FFF2-40B4-BE49-F238E27FC236}">
                <a16:creationId xmlns:a16="http://schemas.microsoft.com/office/drawing/2014/main" id="{7CDF74F3-DF13-4384-9404-EBEF5FDF1AC2}"/>
              </a:ext>
            </a:extLst>
          </p:cNvPr>
          <p:cNvSpPr txBox="1">
            <a:spLocks/>
          </p:cNvSpPr>
          <p:nvPr/>
        </p:nvSpPr>
        <p:spPr>
          <a:xfrm>
            <a:off x="2561089" y="3127847"/>
            <a:ext cx="7729728" cy="23319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nl-BE" dirty="0"/>
              <a:t>Ja en neen! </a:t>
            </a:r>
          </a:p>
          <a:p>
            <a:r>
              <a:rPr lang="nl-BE" dirty="0"/>
              <a:t>De economische gevolgen van een ziekte (virus) zijn behoorlijk beperkt. De onzekerheid en angst zijn de grote boosdoeners. Om economische groei te hebben is stabiliteit en vertrouwen nodig. Die aspecten ontbreken momenteel. Indien die aspecten niet tijdig terug komen, kan dat grote economische gevolgen hebben. </a:t>
            </a:r>
          </a:p>
        </p:txBody>
      </p:sp>
      <p:pic>
        <p:nvPicPr>
          <p:cNvPr id="5" name="Audio 4">
            <a:hlinkClick r:id="" action="ppaction://media"/>
            <a:extLst>
              <a:ext uri="{FF2B5EF4-FFF2-40B4-BE49-F238E27FC236}">
                <a16:creationId xmlns:a16="http://schemas.microsoft.com/office/drawing/2014/main" id="{6A13CF9E-2B12-436C-981F-75C6EB122C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24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263AE2-D4F5-43E6-8F83-5492C01D0088}"/>
              </a:ext>
            </a:extLst>
          </p:cNvPr>
          <p:cNvSpPr>
            <a:spLocks noGrp="1"/>
          </p:cNvSpPr>
          <p:nvPr>
            <p:ph type="title"/>
          </p:nvPr>
        </p:nvSpPr>
        <p:spPr>
          <a:xfrm>
            <a:off x="643467" y="643467"/>
            <a:ext cx="3363974" cy="1728044"/>
          </a:xfrm>
          <a:prstGeom prst="ellipse">
            <a:avLst/>
          </a:prstGeom>
          <a:noFill/>
          <a:ln>
            <a:solidFill>
              <a:schemeClr val="bg1"/>
            </a:solidFill>
          </a:ln>
        </p:spPr>
        <p:txBody>
          <a:bodyPr wrap="square">
            <a:normAutofit/>
          </a:bodyPr>
          <a:lstStyle/>
          <a:p>
            <a:r>
              <a:rPr lang="nl-BE" dirty="0">
                <a:solidFill>
                  <a:schemeClr val="bg1"/>
                </a:solidFill>
              </a:rPr>
              <a:t>Einde </a:t>
            </a:r>
          </a:p>
        </p:txBody>
      </p:sp>
      <p:sp>
        <p:nvSpPr>
          <p:cNvPr id="3" name="Tijdelijke aanduiding voor inhoud 2">
            <a:extLst>
              <a:ext uri="{FF2B5EF4-FFF2-40B4-BE49-F238E27FC236}">
                <a16:creationId xmlns:a16="http://schemas.microsoft.com/office/drawing/2014/main" id="{AB54538B-02BE-4E12-8211-E470BBD33B51}"/>
              </a:ext>
            </a:extLst>
          </p:cNvPr>
          <p:cNvSpPr>
            <a:spLocks noGrp="1"/>
          </p:cNvSpPr>
          <p:nvPr>
            <p:ph idx="1"/>
          </p:nvPr>
        </p:nvSpPr>
        <p:spPr>
          <a:xfrm>
            <a:off x="643468" y="2638044"/>
            <a:ext cx="3363974" cy="3415622"/>
          </a:xfrm>
        </p:spPr>
        <p:txBody>
          <a:bodyPr>
            <a:normAutofit/>
          </a:bodyPr>
          <a:lstStyle/>
          <a:p>
            <a:r>
              <a:rPr lang="nl-BE" dirty="0">
                <a:solidFill>
                  <a:schemeClr val="bg1"/>
                </a:solidFill>
              </a:rPr>
              <a:t>Heb je nog vragen? Laat het gerust weten aan ons!</a:t>
            </a:r>
          </a:p>
          <a:p>
            <a:r>
              <a:rPr lang="nl-BE" dirty="0">
                <a:solidFill>
                  <a:schemeClr val="bg1"/>
                </a:solidFill>
              </a:rPr>
              <a:t>Hopelijk begrijpen jullie nu het belang van economische groei!</a:t>
            </a:r>
          </a:p>
          <a:p>
            <a:r>
              <a:rPr lang="nl-BE" sz="2400" b="1" dirty="0">
                <a:solidFill>
                  <a:schemeClr val="bg1"/>
                </a:solidFill>
              </a:rPr>
              <a:t>Veel succes!</a:t>
            </a:r>
          </a:p>
        </p:txBody>
      </p:sp>
      <p:pic>
        <p:nvPicPr>
          <p:cNvPr id="7" name="Afbeelding 6">
            <a:extLst>
              <a:ext uri="{FF2B5EF4-FFF2-40B4-BE49-F238E27FC236}">
                <a16:creationId xmlns:a16="http://schemas.microsoft.com/office/drawing/2014/main" id="{89B19813-8890-41D2-9517-2BFE9708CA74}"/>
              </a:ext>
            </a:extLst>
          </p:cNvPr>
          <p:cNvPicPr>
            <a:picLocks noChangeAspect="1"/>
          </p:cNvPicPr>
          <p:nvPr/>
        </p:nvPicPr>
        <p:blipFill>
          <a:blip r:embed="rId4"/>
          <a:stretch>
            <a:fillRect/>
          </a:stretch>
        </p:blipFill>
        <p:spPr>
          <a:xfrm>
            <a:off x="5718048" y="643467"/>
            <a:ext cx="5410199" cy="5410199"/>
          </a:xfrm>
          <a:prstGeom prst="rect">
            <a:avLst/>
          </a:prstGeom>
        </p:spPr>
      </p:pic>
      <p:pic>
        <p:nvPicPr>
          <p:cNvPr id="4" name="Audio 3">
            <a:hlinkClick r:id="" action="ppaction://media"/>
            <a:extLst>
              <a:ext uri="{FF2B5EF4-FFF2-40B4-BE49-F238E27FC236}">
                <a16:creationId xmlns:a16="http://schemas.microsoft.com/office/drawing/2014/main" id="{218AA53B-083F-4CE1-A30C-0FBC066689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3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kstvak 5">
            <a:hlinkClick r:id="rId4" action="ppaction://hlinksldjump"/>
            <a:extLst>
              <a:ext uri="{FF2B5EF4-FFF2-40B4-BE49-F238E27FC236}">
                <a16:creationId xmlns:a16="http://schemas.microsoft.com/office/drawing/2014/main" id="{846F6A71-6BF5-43AA-85DD-FA3502C99389}"/>
              </a:ext>
            </a:extLst>
          </p:cNvPr>
          <p:cNvSpPr txBox="1"/>
          <p:nvPr/>
        </p:nvSpPr>
        <p:spPr>
          <a:xfrm>
            <a:off x="6888321" y="2708416"/>
            <a:ext cx="4512884" cy="1126462"/>
          </a:xfrm>
          <a:prstGeom prst="rect">
            <a:avLst/>
          </a:prstGeom>
          <a:solidFill>
            <a:schemeClr val="accent2">
              <a:lumMod val="40000"/>
              <a:lumOff val="60000"/>
            </a:schemeClr>
          </a:solidFill>
        </p:spPr>
        <p:txBody>
          <a:bodyPr vert="horz" lIns="182880" tIns="182880" rIns="182880" bIns="182880" rtlCol="0" anchor="ctr" anchorCtr="1">
            <a:normAutofit/>
          </a:bodyPr>
          <a:lstStyle/>
          <a:p>
            <a:pPr algn="ctr" defTabSz="914400">
              <a:lnSpc>
                <a:spcPct val="90000"/>
              </a:lnSpc>
              <a:spcBef>
                <a:spcPct val="0"/>
              </a:spcBef>
              <a:spcAft>
                <a:spcPts val="600"/>
              </a:spcAft>
            </a:pPr>
            <a:r>
              <a:rPr lang="en-US" sz="2800" kern="1200" cap="all" spc="200" baseline="0" dirty="0">
                <a:solidFill>
                  <a:srgbClr val="262626"/>
                </a:solidFill>
                <a:latin typeface="+mj-lt"/>
                <a:ea typeface="+mj-ea"/>
                <a:cs typeface="+mj-cs"/>
              </a:rPr>
              <a:t>Volgende vraag!</a:t>
            </a:r>
          </a:p>
        </p:txBody>
      </p:sp>
      <p:sp>
        <p:nvSpPr>
          <p:cNvPr id="12" name="Rectangle 11">
            <a:extLst>
              <a:ext uri="{FF2B5EF4-FFF2-40B4-BE49-F238E27FC236}">
                <a16:creationId xmlns:a16="http://schemas.microsoft.com/office/drawing/2014/main" id="{622ABD4F-0025-4E7A-8CAD-6160085159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130" y="640080"/>
            <a:ext cx="5455920"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9E78D43-718A-450B-89F1-37EF3BD77F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98" y="802767"/>
            <a:ext cx="5129784"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tafel, voedsel&#10;&#10;Automatisch gegenereerde beschrijving">
            <a:extLst>
              <a:ext uri="{FF2B5EF4-FFF2-40B4-BE49-F238E27FC236}">
                <a16:creationId xmlns:a16="http://schemas.microsoft.com/office/drawing/2014/main" id="{7770BD18-FFA3-4563-85B1-0CD504F8CC39}"/>
              </a:ext>
            </a:extLst>
          </p:cNvPr>
          <p:cNvPicPr>
            <a:picLocks noChangeAspect="1"/>
          </p:cNvPicPr>
          <p:nvPr/>
        </p:nvPicPr>
        <p:blipFill rotWithShape="1">
          <a:blip r:embed="rId5"/>
          <a:srcRect l="8705" r="4848" b="1"/>
          <a:stretch/>
        </p:blipFill>
        <p:spPr>
          <a:xfrm>
            <a:off x="1280238" y="1122807"/>
            <a:ext cx="4489704" cy="4297680"/>
          </a:xfrm>
          <a:prstGeom prst="rect">
            <a:avLst/>
          </a:prstGeom>
        </p:spPr>
      </p:pic>
      <p:pic>
        <p:nvPicPr>
          <p:cNvPr id="2" name="Audio 1">
            <a:hlinkClick r:id="" action="ppaction://media"/>
            <a:extLst>
              <a:ext uri="{FF2B5EF4-FFF2-40B4-BE49-F238E27FC236}">
                <a16:creationId xmlns:a16="http://schemas.microsoft.com/office/drawing/2014/main" id="{088D33A6-E86B-4EA6-9962-D2604B852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402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A21C72-692C-49FD-9EB4-DDDDDEBD4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descr="Afbeelding met teken, licht, tekening&#10;&#10;Automatisch gegenereerde beschrijving">
            <a:extLst>
              <a:ext uri="{FF2B5EF4-FFF2-40B4-BE49-F238E27FC236}">
                <a16:creationId xmlns:a16="http://schemas.microsoft.com/office/drawing/2014/main" id="{8636BF4E-ECF5-4706-9A24-FFEC99B9D507}"/>
              </a:ext>
            </a:extLst>
          </p:cNvPr>
          <p:cNvPicPr>
            <a:picLocks noChangeAspect="1"/>
          </p:cNvPicPr>
          <p:nvPr/>
        </p:nvPicPr>
        <p:blipFill>
          <a:blip r:embed="rId4"/>
          <a:stretch>
            <a:fillRect/>
          </a:stretch>
        </p:blipFill>
        <p:spPr>
          <a:xfrm>
            <a:off x="3275770" y="1271016"/>
            <a:ext cx="6096304" cy="4315968"/>
          </a:xfrm>
          <a:prstGeom prst="rect">
            <a:avLst/>
          </a:prstGeom>
        </p:spPr>
      </p:pic>
      <p:sp>
        <p:nvSpPr>
          <p:cNvPr id="15" name="Oval 14">
            <a:extLst>
              <a:ext uri="{FF2B5EF4-FFF2-40B4-BE49-F238E27FC236}">
                <a16:creationId xmlns:a16="http://schemas.microsoft.com/office/drawing/2014/main" id="{FBAF941A-6830-47A3-B63C-7C7B66AEA7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hlinkClick r:id="rId5" action="ppaction://hlinksldjump"/>
            <a:extLst>
              <a:ext uri="{FF2B5EF4-FFF2-40B4-BE49-F238E27FC236}">
                <a16:creationId xmlns:a16="http://schemas.microsoft.com/office/drawing/2014/main" id="{3997BB36-3A29-49E5-BD14-23301FEC4796}"/>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cap="all" spc="200" dirty="0">
                <a:solidFill>
                  <a:srgbClr val="FFFFFF"/>
                </a:solidFill>
                <a:latin typeface="+mj-lt"/>
                <a:ea typeface="+mj-ea"/>
                <a:cs typeface="+mj-cs"/>
              </a:rPr>
              <a:t>Ga </a:t>
            </a:r>
            <a:r>
              <a:rPr lang="en-US" sz="2000" cap="all" spc="200">
                <a:solidFill>
                  <a:srgbClr val="FFFFFF"/>
                </a:solidFill>
                <a:latin typeface="+mj-lt"/>
                <a:ea typeface="+mj-ea"/>
                <a:cs typeface="+mj-cs"/>
              </a:rPr>
              <a:t>terug</a:t>
            </a:r>
            <a:r>
              <a:rPr lang="en-US" sz="2000" cap="all" spc="200" dirty="0">
                <a:solidFill>
                  <a:srgbClr val="FFFFFF"/>
                </a:solidFill>
                <a:latin typeface="+mj-lt"/>
                <a:ea typeface="+mj-ea"/>
                <a:cs typeface="+mj-cs"/>
              </a:rPr>
              <a:t>!</a:t>
            </a:r>
          </a:p>
        </p:txBody>
      </p:sp>
      <p:pic>
        <p:nvPicPr>
          <p:cNvPr id="2" name="Audio 1">
            <a:hlinkClick r:id="" action="ppaction://media"/>
            <a:extLst>
              <a:ext uri="{FF2B5EF4-FFF2-40B4-BE49-F238E27FC236}">
                <a16:creationId xmlns:a16="http://schemas.microsoft.com/office/drawing/2014/main" id="{6E259B13-D6C7-49D3-ABD3-8C71ED4CD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42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5|0.6"/>
</p:tagLst>
</file>

<file path=ppt/tags/tag10.xml><?xml version="1.0" encoding="utf-8"?>
<p:tagLst xmlns:a="http://schemas.openxmlformats.org/drawingml/2006/main" xmlns:r="http://schemas.openxmlformats.org/officeDocument/2006/relationships" xmlns:p="http://schemas.openxmlformats.org/presentationml/2006/main">
  <p:tag name="TIMING" val="|26.4|2.4"/>
</p:tagLst>
</file>

<file path=ppt/tags/tag11.xml><?xml version="1.0" encoding="utf-8"?>
<p:tagLst xmlns:a="http://schemas.openxmlformats.org/drawingml/2006/main" xmlns:r="http://schemas.openxmlformats.org/officeDocument/2006/relationships" xmlns:p="http://schemas.openxmlformats.org/presentationml/2006/main">
  <p:tag name="TIMING" val="|21.6"/>
</p:tagLst>
</file>

<file path=ppt/tags/tag12.xml><?xml version="1.0" encoding="utf-8"?>
<p:tagLst xmlns:a="http://schemas.openxmlformats.org/drawingml/2006/main" xmlns:r="http://schemas.openxmlformats.org/officeDocument/2006/relationships" xmlns:p="http://schemas.openxmlformats.org/presentationml/2006/main">
  <p:tag name="TIMING" val="|36.2|0.5"/>
</p:tagLst>
</file>

<file path=ppt/tags/tag13.xml><?xml version="1.0" encoding="utf-8"?>
<p:tagLst xmlns:a="http://schemas.openxmlformats.org/drawingml/2006/main" xmlns:r="http://schemas.openxmlformats.org/officeDocument/2006/relationships" xmlns:p="http://schemas.openxmlformats.org/presentationml/2006/main">
  <p:tag name="TIMING" val="|2.7|16.1|2.7"/>
</p:tagLst>
</file>

<file path=ppt/tags/tag14.xml><?xml version="1.0" encoding="utf-8"?>
<p:tagLst xmlns:a="http://schemas.openxmlformats.org/drawingml/2006/main" xmlns:r="http://schemas.openxmlformats.org/officeDocument/2006/relationships" xmlns:p="http://schemas.openxmlformats.org/presentationml/2006/main">
  <p:tag name="TIMING" val="|10.2"/>
</p:tagLst>
</file>

<file path=ppt/tags/tag15.xml><?xml version="1.0" encoding="utf-8"?>
<p:tagLst xmlns:a="http://schemas.openxmlformats.org/drawingml/2006/main" xmlns:r="http://schemas.openxmlformats.org/officeDocument/2006/relationships" xmlns:p="http://schemas.openxmlformats.org/presentationml/2006/main">
  <p:tag name="TIMING" val="|2.4|1.1|1.7"/>
</p:tagLst>
</file>

<file path=ppt/tags/tag16.xml><?xml version="1.0" encoding="utf-8"?>
<p:tagLst xmlns:a="http://schemas.openxmlformats.org/drawingml/2006/main" xmlns:r="http://schemas.openxmlformats.org/officeDocument/2006/relationships" xmlns:p="http://schemas.openxmlformats.org/presentationml/2006/main">
  <p:tag name="TIMING" val="|7.7|0.9"/>
</p:tagLst>
</file>

<file path=ppt/tags/tag17.xml><?xml version="1.0" encoding="utf-8"?>
<p:tagLst xmlns:a="http://schemas.openxmlformats.org/drawingml/2006/main" xmlns:r="http://schemas.openxmlformats.org/officeDocument/2006/relationships" xmlns:p="http://schemas.openxmlformats.org/presentationml/2006/main">
  <p:tag name="TIMING" val="|23.3"/>
</p:tagLst>
</file>

<file path=ppt/tags/tag18.xml><?xml version="1.0" encoding="utf-8"?>
<p:tagLst xmlns:a="http://schemas.openxmlformats.org/drawingml/2006/main" xmlns:r="http://schemas.openxmlformats.org/officeDocument/2006/relationships" xmlns:p="http://schemas.openxmlformats.org/presentationml/2006/main">
  <p:tag name="TIMING" val="|11.8"/>
</p:tagLst>
</file>

<file path=ppt/tags/tag19.xml><?xml version="1.0" encoding="utf-8"?>
<p:tagLst xmlns:a="http://schemas.openxmlformats.org/drawingml/2006/main" xmlns:r="http://schemas.openxmlformats.org/officeDocument/2006/relationships" xmlns:p="http://schemas.openxmlformats.org/presentationml/2006/main">
  <p:tag name="TIMING" val="|70.7"/>
</p:tagLst>
</file>

<file path=ppt/tags/tag2.xml><?xml version="1.0" encoding="utf-8"?>
<p:tagLst xmlns:a="http://schemas.openxmlformats.org/drawingml/2006/main" xmlns:r="http://schemas.openxmlformats.org/officeDocument/2006/relationships" xmlns:p="http://schemas.openxmlformats.org/presentationml/2006/main">
  <p:tag name="TIMING" val="|27.5|0.6|0.6"/>
</p:tagLst>
</file>

<file path=ppt/tags/tag20.xml><?xml version="1.0" encoding="utf-8"?>
<p:tagLst xmlns:a="http://schemas.openxmlformats.org/drawingml/2006/main" xmlns:r="http://schemas.openxmlformats.org/officeDocument/2006/relationships" xmlns:p="http://schemas.openxmlformats.org/presentationml/2006/main">
  <p:tag name="TIMING" val="|73.5"/>
</p:tagLst>
</file>

<file path=ppt/tags/tag21.xml><?xml version="1.0" encoding="utf-8"?>
<p:tagLst xmlns:a="http://schemas.openxmlformats.org/drawingml/2006/main" xmlns:r="http://schemas.openxmlformats.org/officeDocument/2006/relationships" xmlns:p="http://schemas.openxmlformats.org/presentationml/2006/main">
  <p:tag name="TIMING" val="|55.7|0.9|19.3"/>
</p:tagLst>
</file>

<file path=ppt/tags/tag22.xml><?xml version="1.0" encoding="utf-8"?>
<p:tagLst xmlns:a="http://schemas.openxmlformats.org/drawingml/2006/main" xmlns:r="http://schemas.openxmlformats.org/officeDocument/2006/relationships" xmlns:p="http://schemas.openxmlformats.org/presentationml/2006/main">
  <p:tag name="TIMING" val="|7.7|17.3|1|19.9"/>
</p:tagLst>
</file>

<file path=ppt/tags/tag23.xml><?xml version="1.0" encoding="utf-8"?>
<p:tagLst xmlns:a="http://schemas.openxmlformats.org/drawingml/2006/main" xmlns:r="http://schemas.openxmlformats.org/officeDocument/2006/relationships" xmlns:p="http://schemas.openxmlformats.org/presentationml/2006/main">
  <p:tag name="TIMING" val="|21.9|1|0.6"/>
</p:tagLst>
</file>

<file path=ppt/tags/tag24.xml><?xml version="1.0" encoding="utf-8"?>
<p:tagLst xmlns:a="http://schemas.openxmlformats.org/drawingml/2006/main" xmlns:r="http://schemas.openxmlformats.org/officeDocument/2006/relationships" xmlns:p="http://schemas.openxmlformats.org/presentationml/2006/main">
  <p:tag name="TIMING" val="|22.6|0.5"/>
</p:tagLst>
</file>

<file path=ppt/tags/tag25.xml><?xml version="1.0" encoding="utf-8"?>
<p:tagLst xmlns:a="http://schemas.openxmlformats.org/drawingml/2006/main" xmlns:r="http://schemas.openxmlformats.org/officeDocument/2006/relationships" xmlns:p="http://schemas.openxmlformats.org/presentationml/2006/main">
  <p:tag name="TIMING" val="|29.1"/>
</p:tagLst>
</file>

<file path=ppt/tags/tag26.xml><?xml version="1.0" encoding="utf-8"?>
<p:tagLst xmlns:a="http://schemas.openxmlformats.org/drawingml/2006/main" xmlns:r="http://schemas.openxmlformats.org/officeDocument/2006/relationships" xmlns:p="http://schemas.openxmlformats.org/presentationml/2006/main">
  <p:tag name="TIMING" val="|7.4"/>
</p:tagLst>
</file>

<file path=ppt/tags/tag27.xml><?xml version="1.0" encoding="utf-8"?>
<p:tagLst xmlns:a="http://schemas.openxmlformats.org/drawingml/2006/main" xmlns:r="http://schemas.openxmlformats.org/officeDocument/2006/relationships" xmlns:p="http://schemas.openxmlformats.org/presentationml/2006/main">
  <p:tag name="TIMING" val="|12|0.7"/>
</p:tagLst>
</file>

<file path=ppt/tags/tag28.xml><?xml version="1.0" encoding="utf-8"?>
<p:tagLst xmlns:a="http://schemas.openxmlformats.org/drawingml/2006/main" xmlns:r="http://schemas.openxmlformats.org/officeDocument/2006/relationships" xmlns:p="http://schemas.openxmlformats.org/presentationml/2006/main">
  <p:tag name="TIMING" val="|10.2"/>
</p:tagLst>
</file>

<file path=ppt/tags/tag29.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28"/>
</p:tagLst>
</file>

<file path=ppt/tags/tag30.xml><?xml version="1.0" encoding="utf-8"?>
<p:tagLst xmlns:a="http://schemas.openxmlformats.org/drawingml/2006/main" xmlns:r="http://schemas.openxmlformats.org/officeDocument/2006/relationships" xmlns:p="http://schemas.openxmlformats.org/presentationml/2006/main">
  <p:tag name="TIMING" val="|24.1"/>
</p:tagLst>
</file>

<file path=ppt/tags/tag4.xml><?xml version="1.0" encoding="utf-8"?>
<p:tagLst xmlns:a="http://schemas.openxmlformats.org/drawingml/2006/main" xmlns:r="http://schemas.openxmlformats.org/officeDocument/2006/relationships" xmlns:p="http://schemas.openxmlformats.org/presentationml/2006/main">
  <p:tag name="TIMING" val="|30.4|0.8"/>
</p:tagLst>
</file>

<file path=ppt/tags/tag5.xml><?xml version="1.0" encoding="utf-8"?>
<p:tagLst xmlns:a="http://schemas.openxmlformats.org/drawingml/2006/main" xmlns:r="http://schemas.openxmlformats.org/officeDocument/2006/relationships" xmlns:p="http://schemas.openxmlformats.org/presentationml/2006/main">
  <p:tag name="TIMING" val="|37.9|0.6"/>
</p:tagLst>
</file>

<file path=ppt/tags/tag6.xml><?xml version="1.0" encoding="utf-8"?>
<p:tagLst xmlns:a="http://schemas.openxmlformats.org/drawingml/2006/main" xmlns:r="http://schemas.openxmlformats.org/officeDocument/2006/relationships" xmlns:p="http://schemas.openxmlformats.org/presentationml/2006/main">
  <p:tag name="TIMING" val="|13.4|0.6"/>
</p:tagLst>
</file>

<file path=ppt/tags/tag7.xml><?xml version="1.0" encoding="utf-8"?>
<p:tagLst xmlns:a="http://schemas.openxmlformats.org/drawingml/2006/main" xmlns:r="http://schemas.openxmlformats.org/officeDocument/2006/relationships" xmlns:p="http://schemas.openxmlformats.org/presentationml/2006/main">
  <p:tag name="TIMING" val="|26.4|0.7"/>
</p:tagLst>
</file>

<file path=ppt/tags/tag8.xml><?xml version="1.0" encoding="utf-8"?>
<p:tagLst xmlns:a="http://schemas.openxmlformats.org/drawingml/2006/main" xmlns:r="http://schemas.openxmlformats.org/officeDocument/2006/relationships" xmlns:p="http://schemas.openxmlformats.org/presentationml/2006/main">
  <p:tag name="TIMING" val="|13.2"/>
</p:tagLst>
</file>

<file path=ppt/tags/tag9.xml><?xml version="1.0" encoding="utf-8"?>
<p:tagLst xmlns:a="http://schemas.openxmlformats.org/drawingml/2006/main" xmlns:r="http://schemas.openxmlformats.org/officeDocument/2006/relationships" xmlns:p="http://schemas.openxmlformats.org/presentationml/2006/main">
  <p:tag name="TIMING" val="|30.3|0.7"/>
</p:tagLst>
</file>

<file path=ppt/theme/theme1.xml><?xml version="1.0" encoding="utf-8"?>
<a:theme xmlns:a="http://schemas.openxmlformats.org/drawingml/2006/main" name="Pakket">
  <a:themeElements>
    <a:clrScheme name="Pakket">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k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3598</Words>
  <Application>Microsoft Office PowerPoint</Application>
  <PresentationFormat>Breedbeeld</PresentationFormat>
  <Paragraphs>396</Paragraphs>
  <Slides>73</Slides>
  <Notes>54</Notes>
  <HiddenSlides>0</HiddenSlides>
  <MMClips>74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73</vt:i4>
      </vt:variant>
    </vt:vector>
  </HeadingPairs>
  <TitlesOfParts>
    <vt:vector size="79" baseType="lpstr">
      <vt:lpstr>Arial</vt:lpstr>
      <vt:lpstr>Calibri</vt:lpstr>
      <vt:lpstr>Cambria Math</vt:lpstr>
      <vt:lpstr>Gill Sans MT</vt:lpstr>
      <vt:lpstr>Wingdings</vt:lpstr>
      <vt:lpstr>Pakket</vt:lpstr>
      <vt:lpstr>Onderzoeksvraag 4</vt:lpstr>
      <vt:lpstr>tips en tricks</vt:lpstr>
      <vt:lpstr>PowerPoint-presentatie</vt:lpstr>
      <vt:lpstr>Hoe bereken je het BBP?</vt:lpstr>
      <vt:lpstr>PowerPoint-presentatie</vt:lpstr>
      <vt:lpstr>PowerPoint-presentatie</vt:lpstr>
      <vt:lpstr>Wat laat het bbp in constante prijzen buiten beschouwing?</vt:lpstr>
      <vt:lpstr>PowerPoint-presentatie</vt:lpstr>
      <vt:lpstr>PowerPoint-presentatie</vt:lpstr>
      <vt:lpstr>BBp focust onvoldoende op welvaart.  Hoe noemt de aanvullende ontwikkelingsindex?</vt:lpstr>
      <vt:lpstr>PowerPoint-presentatie</vt:lpstr>
      <vt:lpstr>PowerPoint-presentatie</vt:lpstr>
      <vt:lpstr>Welke activiteiten worden niet opgenomen in het bbp?</vt:lpstr>
      <vt:lpstr>PowerPoint-presentatie</vt:lpstr>
      <vt:lpstr>PowerPoint-presentatie</vt:lpstr>
      <vt:lpstr>Economische groei</vt:lpstr>
      <vt:lpstr>Is eg noodzakelijk op lange termijn?</vt:lpstr>
      <vt:lpstr>3 uitgangspunten</vt:lpstr>
      <vt:lpstr>PowerPoint-presentatie</vt:lpstr>
      <vt:lpstr>PowerPoint-presentatie</vt:lpstr>
      <vt:lpstr>vergrijzing</vt:lpstr>
      <vt:lpstr>Pagina 311</vt:lpstr>
      <vt:lpstr>opzoekwerk</vt:lpstr>
      <vt:lpstr>Gevolgen vergrijzing</vt:lpstr>
      <vt:lpstr>Pagina 311</vt:lpstr>
      <vt:lpstr>Pagina 311</vt:lpstr>
      <vt:lpstr>leesplezier</vt:lpstr>
      <vt:lpstr>Pagina 312</vt:lpstr>
      <vt:lpstr>actueel</vt:lpstr>
      <vt:lpstr>Pagina 312</vt:lpstr>
      <vt:lpstr>De vraag van vandaag</vt:lpstr>
      <vt:lpstr>Actueel </vt:lpstr>
      <vt:lpstr>3 uitgangspunten</vt:lpstr>
      <vt:lpstr>PowerPoint-presentatie</vt:lpstr>
      <vt:lpstr>Armoede </vt:lpstr>
      <vt:lpstr>Oeps!</vt:lpstr>
      <vt:lpstr>PowerPoint-presentatie</vt:lpstr>
      <vt:lpstr>Evolutie armoede</vt:lpstr>
      <vt:lpstr>leesplezier</vt:lpstr>
      <vt:lpstr>Pagina 315</vt:lpstr>
      <vt:lpstr>Pagina 315</vt:lpstr>
      <vt:lpstr>Pagina 315</vt:lpstr>
      <vt:lpstr>bekijk</vt:lpstr>
      <vt:lpstr>Grafiek </vt:lpstr>
      <vt:lpstr>leesplezier</vt:lpstr>
      <vt:lpstr>Pagina 315</vt:lpstr>
      <vt:lpstr>actueel</vt:lpstr>
      <vt:lpstr>De vraag van vandaag</vt:lpstr>
      <vt:lpstr>3 uitgangspunten</vt:lpstr>
      <vt:lpstr>Wat zie je?</vt:lpstr>
      <vt:lpstr>bevolkinggroei</vt:lpstr>
      <vt:lpstr>leesplezier</vt:lpstr>
      <vt:lpstr> belgië?</vt:lpstr>
      <vt:lpstr>oefening</vt:lpstr>
      <vt:lpstr>oefening</vt:lpstr>
      <vt:lpstr>mening</vt:lpstr>
      <vt:lpstr>oefening</vt:lpstr>
      <vt:lpstr>Zelfstandig werk</vt:lpstr>
      <vt:lpstr>Verbetering pagina 316 </vt:lpstr>
      <vt:lpstr>Link BBP en welvaart</vt:lpstr>
      <vt:lpstr>Pagina 317</vt:lpstr>
      <vt:lpstr>EXTRA</vt:lpstr>
      <vt:lpstr>Pagina 317</vt:lpstr>
      <vt:lpstr>Nog?</vt:lpstr>
      <vt:lpstr>De vraag van vandaag!</vt:lpstr>
      <vt:lpstr>3 uitgangspunten</vt:lpstr>
      <vt:lpstr>Economische groei</vt:lpstr>
      <vt:lpstr>Actueel! </vt:lpstr>
      <vt:lpstr>Oefening: artikel</vt:lpstr>
      <vt:lpstr>Ga terug</vt:lpstr>
      <vt:lpstr>Goed gedaan!</vt:lpstr>
      <vt:lpstr>Corona, pagina 322</vt:lpstr>
      <vt:lpstr>Einde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Onderzoeksvraag 4</dc:title>
  <dc:creator>roos ulenaers</dc:creator>
  <cp:lastModifiedBy>Veerle Tulleneers</cp:lastModifiedBy>
  <cp:revision>28</cp:revision>
  <dcterms:created xsi:type="dcterms:W3CDTF">2020-04-23T12:05:36Z</dcterms:created>
  <dcterms:modified xsi:type="dcterms:W3CDTF">2020-09-11T16:43:08Z</dcterms:modified>
</cp:coreProperties>
</file>